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70"/>
  </p:notesMasterIdLst>
  <p:sldIdLst>
    <p:sldId id="256" r:id="rId5"/>
    <p:sldId id="411" r:id="rId6"/>
    <p:sldId id="442" r:id="rId7"/>
    <p:sldId id="464" r:id="rId8"/>
    <p:sldId id="345" r:id="rId9"/>
    <p:sldId id="414" r:id="rId10"/>
    <p:sldId id="465" r:id="rId11"/>
    <p:sldId id="415" r:id="rId12"/>
    <p:sldId id="445" r:id="rId13"/>
    <p:sldId id="443" r:id="rId14"/>
    <p:sldId id="444" r:id="rId15"/>
    <p:sldId id="463" r:id="rId16"/>
    <p:sldId id="446" r:id="rId17"/>
    <p:sldId id="448" r:id="rId18"/>
    <p:sldId id="449" r:id="rId19"/>
    <p:sldId id="466" r:id="rId20"/>
    <p:sldId id="483" r:id="rId21"/>
    <p:sldId id="482" r:id="rId22"/>
    <p:sldId id="418" r:id="rId23"/>
    <p:sldId id="365" r:id="rId24"/>
    <p:sldId id="419" r:id="rId25"/>
    <p:sldId id="421" r:id="rId26"/>
    <p:sldId id="423" r:id="rId27"/>
    <p:sldId id="451" r:id="rId28"/>
    <p:sldId id="452" r:id="rId29"/>
    <p:sldId id="425" r:id="rId30"/>
    <p:sldId id="472" r:id="rId31"/>
    <p:sldId id="473" r:id="rId32"/>
    <p:sldId id="420" r:id="rId33"/>
    <p:sldId id="431" r:id="rId34"/>
    <p:sldId id="429" r:id="rId35"/>
    <p:sldId id="437" r:id="rId36"/>
    <p:sldId id="453" r:id="rId37"/>
    <p:sldId id="470" r:id="rId38"/>
    <p:sldId id="475" r:id="rId39"/>
    <p:sldId id="469" r:id="rId40"/>
    <p:sldId id="428" r:id="rId41"/>
    <p:sldId id="427" r:id="rId42"/>
    <p:sldId id="433" r:id="rId43"/>
    <p:sldId id="462" r:id="rId44"/>
    <p:sldId id="476" r:id="rId45"/>
    <p:sldId id="432" r:id="rId46"/>
    <p:sldId id="471" r:id="rId47"/>
    <p:sldId id="468" r:id="rId48"/>
    <p:sldId id="477" r:id="rId49"/>
    <p:sldId id="478" r:id="rId50"/>
    <p:sldId id="479" r:id="rId51"/>
    <p:sldId id="480" r:id="rId52"/>
    <p:sldId id="436" r:id="rId53"/>
    <p:sldId id="481" r:id="rId54"/>
    <p:sldId id="459" r:id="rId55"/>
    <p:sldId id="460" r:id="rId56"/>
    <p:sldId id="461" r:id="rId57"/>
    <p:sldId id="456" r:id="rId58"/>
    <p:sldId id="457" r:id="rId59"/>
    <p:sldId id="458" r:id="rId60"/>
    <p:sldId id="438" r:id="rId61"/>
    <p:sldId id="467" r:id="rId62"/>
    <p:sldId id="484" r:id="rId63"/>
    <p:sldId id="485" r:id="rId64"/>
    <p:sldId id="486" r:id="rId65"/>
    <p:sldId id="434" r:id="rId66"/>
    <p:sldId id="435" r:id="rId67"/>
    <p:sldId id="455" r:id="rId68"/>
    <p:sldId id="450" r:id="rId69"/>
  </p:sldIdLst>
  <p:sldSz cx="9144000" cy="6858000" type="screen4x3"/>
  <p:notesSz cx="7010400" cy="9296400"/>
  <p:embeddedFontLst>
    <p:embeddedFont>
      <p:font typeface="Calibri" panose="020F0502020204030204" pitchFamily="34" charset="0"/>
      <p:regular r:id="rId71"/>
      <p:bold r:id="rId72"/>
      <p:italic r:id="rId73"/>
      <p:boldItalic r:id="rId74"/>
    </p:embeddedFont>
    <p:embeddedFont>
      <p:font typeface="Calibri Light" panose="020F0302020204030204" pitchFamily="34" charset="0"/>
      <p:regular r:id="rId75"/>
      <p:italic r:id="rId76"/>
    </p:embeddedFont>
    <p:embeddedFont>
      <p:font typeface="Comic Sans MS" panose="030F0702030302020204" pitchFamily="66" charset="0"/>
      <p:regular r:id="rId77"/>
      <p:bold r:id="rId78"/>
      <p:italic r:id="rId79"/>
      <p:boldItalic r:id="rId80"/>
    </p:embeddedFont>
    <p:embeddedFont>
      <p:font typeface="Consolas" panose="020B0609020204030204" pitchFamily="49" charset="0"/>
      <p:regular r:id="rId81"/>
      <p:bold r:id="rId82"/>
      <p:italic r:id="rId83"/>
      <p:boldItalic r:id="rId84"/>
    </p:embeddedFont>
    <p:embeddedFont>
      <p:font typeface="Roboto" panose="020B0604020202020204" pitchFamily="2" charset="0"/>
      <p:regular r:id="rId85"/>
      <p:bold r:id="rId86"/>
      <p:italic r:id="rId87"/>
      <p:boldItalic r:id="rId88"/>
    </p:embeddedFont>
  </p:embeddedFont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B8B8B8"/>
    <a:srgbClr val="BFBF00"/>
    <a:srgbClr val="FF8F8F"/>
    <a:srgbClr val="4A452A"/>
    <a:srgbClr val="FFFFFF"/>
    <a:srgbClr val="3C3F41"/>
    <a:srgbClr val="BC0049"/>
    <a:srgbClr val="45494A"/>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3E1CF4-0008-4214-9A28-F7750EF3A178}" v="6218" dt="2022-08-26T22:40:28.065"/>
    <p1510:client id="{F4174BBA-7E93-4BB1-95BB-035123D9D0AD}" v="133" dt="2022-08-26T19:10:29.8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45" autoAdjust="0"/>
    <p:restoredTop sz="76956" autoAdjust="0"/>
  </p:normalViewPr>
  <p:slideViewPr>
    <p:cSldViewPr>
      <p:cViewPr varScale="1">
        <p:scale>
          <a:sx n="122" d="100"/>
          <a:sy n="122" d="100"/>
        </p:scale>
        <p:origin x="102" y="271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2" d="100"/>
        <a:sy n="142" d="100"/>
      </p:scale>
      <p:origin x="0" y="-370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4.fntdata"/><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1.xml"/><Relationship Id="rId90"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93"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6.fntdata"/><Relationship Id="rId7" Type="http://schemas.openxmlformats.org/officeDocument/2006/relationships/slide" Target="slides/slide3.xml"/><Relationship Id="rId71" Type="http://schemas.openxmlformats.org/officeDocument/2006/relationships/font" Target="fonts/font1.fntdata"/><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7.fntdata"/><Relationship Id="rId61" Type="http://schemas.openxmlformats.org/officeDocument/2006/relationships/slide" Target="slides/slide57.xml"/><Relationship Id="rId82" Type="http://schemas.openxmlformats.org/officeDocument/2006/relationships/font" Target="fonts/font12.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1026">
            <a:extLst>
              <a:ext uri="{FF2B5EF4-FFF2-40B4-BE49-F238E27FC236}">
                <a16:creationId xmlns:a16="http://schemas.microsoft.com/office/drawing/2014/main" id="{B4FAC856-F5F2-2474-DBB8-B71361F30DC5}"/>
              </a:ext>
            </a:extLst>
          </p:cNvPr>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111619" name="Rectangle 1027">
            <a:extLst>
              <a:ext uri="{FF2B5EF4-FFF2-40B4-BE49-F238E27FC236}">
                <a16:creationId xmlns:a16="http://schemas.microsoft.com/office/drawing/2014/main" id="{35A670B8-0979-E507-55A7-1A043FB08E89}"/>
              </a:ext>
            </a:extLst>
          </p:cNvPr>
          <p:cNvSpPr>
            <a:spLocks noGrp="1" noChangeArrowheads="1"/>
          </p:cNvSpPr>
          <p:nvPr>
            <p:ph type="dt" idx="1"/>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2052" name="Rectangle 1028">
            <a:extLst>
              <a:ext uri="{FF2B5EF4-FFF2-40B4-BE49-F238E27FC236}">
                <a16:creationId xmlns:a16="http://schemas.microsoft.com/office/drawing/2014/main" id="{D9A62E96-7D1E-E4B6-558D-040743C491C2}"/>
              </a:ext>
            </a:extLst>
          </p:cNvPr>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1621" name="Rectangle 1029">
            <a:extLst>
              <a:ext uri="{FF2B5EF4-FFF2-40B4-BE49-F238E27FC236}">
                <a16:creationId xmlns:a16="http://schemas.microsoft.com/office/drawing/2014/main" id="{002F245C-23AA-D387-A3E5-5A64ABC4540D}"/>
              </a:ext>
            </a:extLst>
          </p:cNvPr>
          <p:cNvSpPr>
            <a:spLocks noGrp="1" noChangeArrowheads="1"/>
          </p:cNvSpPr>
          <p:nvPr>
            <p:ph type="body" sz="quarter" idx="3"/>
          </p:nvPr>
        </p:nvSpPr>
        <p:spPr bwMode="auto">
          <a:xfrm>
            <a:off x="935038" y="4416425"/>
            <a:ext cx="5140325"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1622" name="Rectangle 1030">
            <a:extLst>
              <a:ext uri="{FF2B5EF4-FFF2-40B4-BE49-F238E27FC236}">
                <a16:creationId xmlns:a16="http://schemas.microsoft.com/office/drawing/2014/main" id="{4107B876-FF9B-CFA1-6525-581761635203}"/>
              </a:ext>
            </a:extLst>
          </p:cNvPr>
          <p:cNvSpPr>
            <a:spLocks noGrp="1" noChangeArrowheads="1"/>
          </p:cNvSpPr>
          <p:nvPr>
            <p:ph type="ftr" sz="quarter" idx="4"/>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111623" name="Rectangle 1031">
            <a:extLst>
              <a:ext uri="{FF2B5EF4-FFF2-40B4-BE49-F238E27FC236}">
                <a16:creationId xmlns:a16="http://schemas.microsoft.com/office/drawing/2014/main" id="{6BB0141A-DC8F-FCE3-7E49-FE38B24D9AF8}"/>
              </a:ext>
            </a:extLst>
          </p:cNvPr>
          <p:cNvSpPr>
            <a:spLocks noGrp="1" noChangeArrowheads="1"/>
          </p:cNvSpPr>
          <p:nvPr>
            <p:ph type="sldNum" sz="quarter" idx="5"/>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eaLnBrk="1" hangingPunct="1">
              <a:defRPr sz="1200"/>
            </a:lvl1pPr>
          </a:lstStyle>
          <a:p>
            <a:fld id="{AE476D1E-35D1-48A8-B93C-85ACCE4E78CE}"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86BF68B8-2CAA-D78B-7EEF-2CA6A40F7474}"/>
              </a:ext>
            </a:extLst>
          </p:cNvPr>
          <p:cNvSpPr>
            <a:spLocks noGrp="1" noRot="1" noChangeAspect="1" noTextEdit="1"/>
          </p:cNvSpPr>
          <p:nvPr>
            <p:ph type="sldImg"/>
          </p:nvPr>
        </p:nvSpPr>
        <p:spPr>
          <a:ln/>
        </p:spPr>
      </p:sp>
      <p:sp>
        <p:nvSpPr>
          <p:cNvPr id="4099" name="Notes Placeholder 2">
            <a:extLst>
              <a:ext uri="{FF2B5EF4-FFF2-40B4-BE49-F238E27FC236}">
                <a16:creationId xmlns:a16="http://schemas.microsoft.com/office/drawing/2014/main" id="{24BB72AA-062F-6BD2-549D-5D6366BF4044}"/>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100" name="Slide Number Placeholder 3">
            <a:extLst>
              <a:ext uri="{FF2B5EF4-FFF2-40B4-BE49-F238E27FC236}">
                <a16:creationId xmlns:a16="http://schemas.microsoft.com/office/drawing/2014/main" id="{49B88D77-7794-3432-EA26-CD1F630209F7}"/>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F7217FF-FCBC-441B-9843-C10D7C68D395}"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4216A03-1205-2F2B-CFAC-F90DCEFF465D}"/>
              </a:ext>
            </a:extLst>
          </p:cNvPr>
          <p:cNvSpPr>
            <a:spLocks noGrp="1" noRot="1" noChangeAspect="1" noTextEdit="1"/>
          </p:cNvSpPr>
          <p:nvPr>
            <p:ph type="sldImg"/>
          </p:nvPr>
        </p:nvSpPr>
        <p:spPr>
          <a:ln/>
        </p:spPr>
      </p:sp>
      <p:sp>
        <p:nvSpPr>
          <p:cNvPr id="20483" name="Notes Placeholder 2">
            <a:extLst>
              <a:ext uri="{FF2B5EF4-FFF2-40B4-BE49-F238E27FC236}">
                <a16:creationId xmlns:a16="http://schemas.microsoft.com/office/drawing/2014/main" id="{D7BD6701-A861-21DA-2954-D697B1FCF3A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0484" name="Slide Number Placeholder 3">
            <a:extLst>
              <a:ext uri="{FF2B5EF4-FFF2-40B4-BE49-F238E27FC236}">
                <a16:creationId xmlns:a16="http://schemas.microsoft.com/office/drawing/2014/main" id="{311E5F30-F0F8-555F-5B81-23EAA0806DF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8B0C068-60EA-479D-9A39-92898672AAEB}" type="slidenum">
              <a:rPr lang="en-US" altLang="en-US"/>
              <a:pPr/>
              <a:t>11</a:t>
            </a:fld>
            <a:endParaRPr lang="en-US" altLang="en-US"/>
          </a:p>
        </p:txBody>
      </p:sp>
    </p:spTree>
    <p:extLst>
      <p:ext uri="{BB962C8B-B14F-4D97-AF65-F5344CB8AC3E}">
        <p14:creationId xmlns:p14="http://schemas.microsoft.com/office/powerpoint/2010/main" val="2890843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86BF68B8-2CAA-D78B-7EEF-2CA6A40F7474}"/>
              </a:ext>
            </a:extLst>
          </p:cNvPr>
          <p:cNvSpPr>
            <a:spLocks noGrp="1" noRot="1" noChangeAspect="1" noTextEdit="1"/>
          </p:cNvSpPr>
          <p:nvPr>
            <p:ph type="sldImg"/>
          </p:nvPr>
        </p:nvSpPr>
        <p:spPr>
          <a:ln/>
        </p:spPr>
      </p:sp>
      <p:sp>
        <p:nvSpPr>
          <p:cNvPr id="4099" name="Notes Placeholder 2">
            <a:extLst>
              <a:ext uri="{FF2B5EF4-FFF2-40B4-BE49-F238E27FC236}">
                <a16:creationId xmlns:a16="http://schemas.microsoft.com/office/drawing/2014/main" id="{24BB72AA-062F-6BD2-549D-5D6366BF4044}"/>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100" name="Slide Number Placeholder 3">
            <a:extLst>
              <a:ext uri="{FF2B5EF4-FFF2-40B4-BE49-F238E27FC236}">
                <a16:creationId xmlns:a16="http://schemas.microsoft.com/office/drawing/2014/main" id="{49B88D77-7794-3432-EA26-CD1F630209F7}"/>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F7217FF-FCBC-441B-9843-C10D7C68D395}" type="slidenum">
              <a:rPr lang="en-US" altLang="en-US"/>
              <a:pPr/>
              <a:t>12</a:t>
            </a:fld>
            <a:endParaRPr lang="en-US" altLang="en-US"/>
          </a:p>
        </p:txBody>
      </p:sp>
    </p:spTree>
    <p:extLst>
      <p:ext uri="{BB962C8B-B14F-4D97-AF65-F5344CB8AC3E}">
        <p14:creationId xmlns:p14="http://schemas.microsoft.com/office/powerpoint/2010/main" val="607945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4216A03-1205-2F2B-CFAC-F90DCEFF465D}"/>
              </a:ext>
            </a:extLst>
          </p:cNvPr>
          <p:cNvSpPr>
            <a:spLocks noGrp="1" noRot="1" noChangeAspect="1" noTextEdit="1"/>
          </p:cNvSpPr>
          <p:nvPr>
            <p:ph type="sldImg"/>
          </p:nvPr>
        </p:nvSpPr>
        <p:spPr>
          <a:ln/>
        </p:spPr>
      </p:sp>
      <p:sp>
        <p:nvSpPr>
          <p:cNvPr id="20483" name="Notes Placeholder 2">
            <a:extLst>
              <a:ext uri="{FF2B5EF4-FFF2-40B4-BE49-F238E27FC236}">
                <a16:creationId xmlns:a16="http://schemas.microsoft.com/office/drawing/2014/main" id="{D7BD6701-A861-21DA-2954-D697B1FCF3A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0484" name="Slide Number Placeholder 3">
            <a:extLst>
              <a:ext uri="{FF2B5EF4-FFF2-40B4-BE49-F238E27FC236}">
                <a16:creationId xmlns:a16="http://schemas.microsoft.com/office/drawing/2014/main" id="{311E5F30-F0F8-555F-5B81-23EAA0806DF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8B0C068-60EA-479D-9A39-92898672AAEB}" type="slidenum">
              <a:rPr lang="en-US" altLang="en-US"/>
              <a:pPr/>
              <a:t>13</a:t>
            </a:fld>
            <a:endParaRPr lang="en-US" altLang="en-US"/>
          </a:p>
        </p:txBody>
      </p:sp>
    </p:spTree>
    <p:extLst>
      <p:ext uri="{BB962C8B-B14F-4D97-AF65-F5344CB8AC3E}">
        <p14:creationId xmlns:p14="http://schemas.microsoft.com/office/powerpoint/2010/main" val="205007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4216A03-1205-2F2B-CFAC-F90DCEFF465D}"/>
              </a:ext>
            </a:extLst>
          </p:cNvPr>
          <p:cNvSpPr>
            <a:spLocks noGrp="1" noRot="1" noChangeAspect="1" noTextEdit="1"/>
          </p:cNvSpPr>
          <p:nvPr>
            <p:ph type="sldImg"/>
          </p:nvPr>
        </p:nvSpPr>
        <p:spPr>
          <a:ln/>
        </p:spPr>
      </p:sp>
      <p:sp>
        <p:nvSpPr>
          <p:cNvPr id="20483" name="Notes Placeholder 2">
            <a:extLst>
              <a:ext uri="{FF2B5EF4-FFF2-40B4-BE49-F238E27FC236}">
                <a16:creationId xmlns:a16="http://schemas.microsoft.com/office/drawing/2014/main" id="{D7BD6701-A861-21DA-2954-D697B1FCF3A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0484" name="Slide Number Placeholder 3">
            <a:extLst>
              <a:ext uri="{FF2B5EF4-FFF2-40B4-BE49-F238E27FC236}">
                <a16:creationId xmlns:a16="http://schemas.microsoft.com/office/drawing/2014/main" id="{311E5F30-F0F8-555F-5B81-23EAA0806DF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8B0C068-60EA-479D-9A39-92898672AAEB}" type="slidenum">
              <a:rPr lang="en-US" altLang="en-US"/>
              <a:pPr/>
              <a:t>14</a:t>
            </a:fld>
            <a:endParaRPr lang="en-US" altLang="en-US"/>
          </a:p>
        </p:txBody>
      </p:sp>
    </p:spTree>
    <p:extLst>
      <p:ext uri="{BB962C8B-B14F-4D97-AF65-F5344CB8AC3E}">
        <p14:creationId xmlns:p14="http://schemas.microsoft.com/office/powerpoint/2010/main" val="1987391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4216A03-1205-2F2B-CFAC-F90DCEFF465D}"/>
              </a:ext>
            </a:extLst>
          </p:cNvPr>
          <p:cNvSpPr>
            <a:spLocks noGrp="1" noRot="1" noChangeAspect="1" noTextEdit="1"/>
          </p:cNvSpPr>
          <p:nvPr>
            <p:ph type="sldImg"/>
          </p:nvPr>
        </p:nvSpPr>
        <p:spPr>
          <a:ln/>
        </p:spPr>
      </p:sp>
      <p:sp>
        <p:nvSpPr>
          <p:cNvPr id="20483" name="Notes Placeholder 2">
            <a:extLst>
              <a:ext uri="{FF2B5EF4-FFF2-40B4-BE49-F238E27FC236}">
                <a16:creationId xmlns:a16="http://schemas.microsoft.com/office/drawing/2014/main" id="{D7BD6701-A861-21DA-2954-D697B1FCF3A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0484" name="Slide Number Placeholder 3">
            <a:extLst>
              <a:ext uri="{FF2B5EF4-FFF2-40B4-BE49-F238E27FC236}">
                <a16:creationId xmlns:a16="http://schemas.microsoft.com/office/drawing/2014/main" id="{311E5F30-F0F8-555F-5B81-23EAA0806DF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8B0C068-60EA-479D-9A39-92898672AAEB}" type="slidenum">
              <a:rPr lang="en-US" altLang="en-US"/>
              <a:pPr/>
              <a:t>15</a:t>
            </a:fld>
            <a:endParaRPr lang="en-US" altLang="en-US"/>
          </a:p>
        </p:txBody>
      </p:sp>
    </p:spTree>
    <p:extLst>
      <p:ext uri="{BB962C8B-B14F-4D97-AF65-F5344CB8AC3E}">
        <p14:creationId xmlns:p14="http://schemas.microsoft.com/office/powerpoint/2010/main" val="152778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Picture yourself in your dream job, working with a great organization.  You just started and you want to impress your supervisor.  She asks you to help out with organizing the GIS vector data.   The shared workspace is a mess because they don't have consistent naming conventions and there may be duplicates, outdated data, and so forth.  She says the first thing she needs is an inventory of what in the workspace.   She wants it by next week.  </a:t>
            </a: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17</a:t>
            </a:fld>
            <a:endParaRPr lang="en-US" altLang="en-US"/>
          </a:p>
        </p:txBody>
      </p:sp>
    </p:spTree>
    <p:extLst>
      <p:ext uri="{BB962C8B-B14F-4D97-AF65-F5344CB8AC3E}">
        <p14:creationId xmlns:p14="http://schemas.microsoft.com/office/powerpoint/2010/main" val="881474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B352A0CA-DD5A-841C-EBAC-4050736147A3}"/>
              </a:ext>
            </a:extLst>
          </p:cNvPr>
          <p:cNvSpPr>
            <a:spLocks noGrp="1" noRot="1" noChangeAspect="1" noTextEdit="1"/>
          </p:cNvSpPr>
          <p:nvPr>
            <p:ph type="sldImg"/>
          </p:nvPr>
        </p:nvSpPr>
        <p:spPr>
          <a:ln/>
        </p:spPr>
      </p:sp>
      <p:sp>
        <p:nvSpPr>
          <p:cNvPr id="24579" name="Notes Placeholder 2">
            <a:extLst>
              <a:ext uri="{FF2B5EF4-FFF2-40B4-BE49-F238E27FC236}">
                <a16:creationId xmlns:a16="http://schemas.microsoft.com/office/drawing/2014/main" id="{46656623-C8FF-37A3-84B4-7958ECD7A1CC}"/>
              </a:ext>
            </a:extLst>
          </p:cNvPr>
          <p:cNvSpPr>
            <a:spLocks noGrp="1"/>
          </p:cNvSpPr>
          <p:nvPr>
            <p:ph type="body" idx="1"/>
          </p:nvPr>
        </p:nvSpPr>
        <p:spPr>
          <a:noFill/>
        </p:spPr>
        <p:txBody>
          <a:bodyPr/>
          <a:lstStyle/>
          <a:p>
            <a:r>
              <a:rPr lang="en-US" altLang="en-US" dirty="0">
                <a:latin typeface="Arial" panose="020B0604020202020204" pitchFamily="34" charset="0"/>
              </a:rPr>
              <a:t>You'll probably need to write some Python code answer this question.    In fact, you might start with some code that looks a bit like this.    </a:t>
            </a:r>
          </a:p>
          <a:p>
            <a:endParaRPr lang="en-US" altLang="en-US" dirty="0">
              <a:latin typeface="Arial" panose="020B0604020202020204" pitchFamily="34" charset="0"/>
            </a:endParaRPr>
          </a:p>
          <a:p>
            <a:r>
              <a:rPr lang="en-US" altLang="en-US" dirty="0">
                <a:latin typeface="Arial" panose="020B0604020202020204" pitchFamily="34" charset="0"/>
              </a:rPr>
              <a:t>Right now, if you don't have any prior programming experience, you may not even be able to decipher this code.  This code lists all the feature classes in a workspace and prints meta information about each one.  </a:t>
            </a:r>
          </a:p>
          <a:p>
            <a:r>
              <a:rPr lang="en-US" altLang="en-US" dirty="0">
                <a:latin typeface="Arial" panose="020B0604020202020204" pitchFamily="34" charset="0"/>
              </a:rPr>
              <a:t>But what does import mean?  What do the different colors mean?  Why is some of it indented?   What does it all mean?    In this series of videos on basic Python components we'll start to fill in some of these blanks.</a:t>
            </a:r>
          </a:p>
          <a:p>
            <a:r>
              <a:rPr lang="en-US" altLang="en-US" dirty="0">
                <a:latin typeface="Arial" panose="020B0604020202020204" pitchFamily="34" charset="0"/>
              </a:rPr>
              <a:t>;;  </a:t>
            </a:r>
          </a:p>
        </p:txBody>
      </p:sp>
      <p:sp>
        <p:nvSpPr>
          <p:cNvPr id="24580" name="Slide Number Placeholder 3">
            <a:extLst>
              <a:ext uri="{FF2B5EF4-FFF2-40B4-BE49-F238E27FC236}">
                <a16:creationId xmlns:a16="http://schemas.microsoft.com/office/drawing/2014/main" id="{FE8A9656-59FE-BBB1-EC06-02FFCD213D09}"/>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4254454-C821-465F-A342-A7D9D718CF24}" type="slidenum">
              <a:rPr lang="en-US" altLang="en-US"/>
              <a:pPr/>
              <a:t>18</a:t>
            </a:fld>
            <a:endParaRPr lang="en-US" altLang="en-US"/>
          </a:p>
        </p:txBody>
      </p:sp>
    </p:spTree>
    <p:extLst>
      <p:ext uri="{BB962C8B-B14F-4D97-AF65-F5344CB8AC3E}">
        <p14:creationId xmlns:p14="http://schemas.microsoft.com/office/powerpoint/2010/main" val="3069322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B352A0CA-DD5A-841C-EBAC-4050736147A3}"/>
              </a:ext>
            </a:extLst>
          </p:cNvPr>
          <p:cNvSpPr>
            <a:spLocks noGrp="1" noRot="1" noChangeAspect="1" noTextEdit="1"/>
          </p:cNvSpPr>
          <p:nvPr>
            <p:ph type="sldImg"/>
          </p:nvPr>
        </p:nvSpPr>
        <p:spPr>
          <a:ln/>
        </p:spPr>
      </p:sp>
      <p:sp>
        <p:nvSpPr>
          <p:cNvPr id="24579" name="Notes Placeholder 2">
            <a:extLst>
              <a:ext uri="{FF2B5EF4-FFF2-40B4-BE49-F238E27FC236}">
                <a16:creationId xmlns:a16="http://schemas.microsoft.com/office/drawing/2014/main" id="{46656623-C8FF-37A3-84B4-7958ECD7A1CC}"/>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4580" name="Slide Number Placeholder 3">
            <a:extLst>
              <a:ext uri="{FF2B5EF4-FFF2-40B4-BE49-F238E27FC236}">
                <a16:creationId xmlns:a16="http://schemas.microsoft.com/office/drawing/2014/main" id="{FE8A9656-59FE-BBB1-EC06-02FFCD213D09}"/>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4254454-C821-465F-A342-A7D9D718CF24}" type="slidenum">
              <a:rPr lang="en-US" altLang="en-US"/>
              <a:pPr/>
              <a:t>19</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4216A03-1205-2F2B-CFAC-F90DCEFF465D}"/>
              </a:ext>
            </a:extLst>
          </p:cNvPr>
          <p:cNvSpPr>
            <a:spLocks noGrp="1" noRot="1" noChangeAspect="1" noTextEdit="1"/>
          </p:cNvSpPr>
          <p:nvPr>
            <p:ph type="sldImg"/>
          </p:nvPr>
        </p:nvSpPr>
        <p:spPr>
          <a:ln/>
        </p:spPr>
      </p:sp>
      <p:sp>
        <p:nvSpPr>
          <p:cNvPr id="20483" name="Notes Placeholder 2">
            <a:extLst>
              <a:ext uri="{FF2B5EF4-FFF2-40B4-BE49-F238E27FC236}">
                <a16:creationId xmlns:a16="http://schemas.microsoft.com/office/drawing/2014/main" id="{D7BD6701-A861-21DA-2954-D697B1FCF3A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0484" name="Slide Number Placeholder 3">
            <a:extLst>
              <a:ext uri="{FF2B5EF4-FFF2-40B4-BE49-F238E27FC236}">
                <a16:creationId xmlns:a16="http://schemas.microsoft.com/office/drawing/2014/main" id="{311E5F30-F0F8-555F-5B81-23EAA0806DF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8B0C068-60EA-479D-9A39-92898672AAEB}" type="slidenum">
              <a:rPr lang="en-US" altLang="en-US"/>
              <a:pPr/>
              <a:t>20</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21E39D71-33C3-F727-EDDF-DEC031F374D1}"/>
              </a:ext>
            </a:extLst>
          </p:cNvPr>
          <p:cNvSpPr>
            <a:spLocks noGrp="1" noRot="1" noChangeAspect="1" noTextEdit="1"/>
          </p:cNvSpPr>
          <p:nvPr>
            <p:ph type="sldImg"/>
          </p:nvPr>
        </p:nvSpPr>
        <p:spPr>
          <a:ln/>
        </p:spPr>
      </p:sp>
      <p:sp>
        <p:nvSpPr>
          <p:cNvPr id="28675" name="Notes Placeholder 2">
            <a:extLst>
              <a:ext uri="{FF2B5EF4-FFF2-40B4-BE49-F238E27FC236}">
                <a16:creationId xmlns:a16="http://schemas.microsoft.com/office/drawing/2014/main" id="{147EB1E3-DC7F-2886-4A54-B47D8C4B6E85}"/>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8676" name="Slide Number Placeholder 3">
            <a:extLst>
              <a:ext uri="{FF2B5EF4-FFF2-40B4-BE49-F238E27FC236}">
                <a16:creationId xmlns:a16="http://schemas.microsoft.com/office/drawing/2014/main" id="{569DAEF4-B402-819C-9653-7440B8C7C528}"/>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BF3BE04-890D-4CAF-9840-22C1C8C131D1}" type="slidenum">
              <a:rPr lang="en-US" altLang="en-US"/>
              <a:pPr/>
              <a:t>21</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4E73E82F-8EEB-6897-2EDF-A479B925729E}"/>
              </a:ext>
            </a:extLst>
          </p:cNvPr>
          <p:cNvSpPr>
            <a:spLocks noGrp="1" noRot="1" noChangeAspect="1" noTextEdit="1"/>
          </p:cNvSpPr>
          <p:nvPr>
            <p:ph type="sldImg"/>
          </p:nvPr>
        </p:nvSpPr>
        <p:spPr>
          <a:ln/>
        </p:spPr>
      </p:sp>
      <p:sp>
        <p:nvSpPr>
          <p:cNvPr id="12291" name="Notes Placeholder 2">
            <a:extLst>
              <a:ext uri="{FF2B5EF4-FFF2-40B4-BE49-F238E27FC236}">
                <a16:creationId xmlns:a16="http://schemas.microsoft.com/office/drawing/2014/main" id="{0D0D2AA3-5043-8973-606F-8A3993FA0F80}"/>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2292" name="Slide Number Placeholder 3">
            <a:extLst>
              <a:ext uri="{FF2B5EF4-FFF2-40B4-BE49-F238E27FC236}">
                <a16:creationId xmlns:a16="http://schemas.microsoft.com/office/drawing/2014/main" id="{19139360-BC69-3A64-EBB8-1F64A98B589C}"/>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BF1EBAA-602C-4499-9789-113840E04892}" type="slidenum">
              <a:rPr lang="en-US" altLang="en-US"/>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C9CE2535-602C-5C3E-47CC-8479E2D9E4EE}"/>
              </a:ext>
            </a:extLst>
          </p:cNvPr>
          <p:cNvSpPr>
            <a:spLocks noGrp="1" noRot="1" noChangeAspect="1" noTextEdit="1"/>
          </p:cNvSpPr>
          <p:nvPr>
            <p:ph type="sldImg"/>
          </p:nvPr>
        </p:nvSpPr>
        <p:spPr>
          <a:ln/>
        </p:spPr>
      </p:sp>
      <p:sp>
        <p:nvSpPr>
          <p:cNvPr id="26627" name="Notes Placeholder 2">
            <a:extLst>
              <a:ext uri="{FF2B5EF4-FFF2-40B4-BE49-F238E27FC236}">
                <a16:creationId xmlns:a16="http://schemas.microsoft.com/office/drawing/2014/main" id="{80546B72-1EE6-7463-6259-E2C52E865F76}"/>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6628" name="Slide Number Placeholder 3">
            <a:extLst>
              <a:ext uri="{FF2B5EF4-FFF2-40B4-BE49-F238E27FC236}">
                <a16:creationId xmlns:a16="http://schemas.microsoft.com/office/drawing/2014/main" id="{3C4FC8BC-13C0-EA3B-DEA7-F2B3E237EFB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385462D-D504-480C-9D70-7467B184D2C7}" type="slidenum">
              <a:rPr lang="en-US" altLang="en-US"/>
              <a:pPr/>
              <a:t>22</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31">
            <a:extLst>
              <a:ext uri="{FF2B5EF4-FFF2-40B4-BE49-F238E27FC236}">
                <a16:creationId xmlns:a16="http://schemas.microsoft.com/office/drawing/2014/main" id="{C60F9020-19AE-0201-4828-F3ABA8EB3611}"/>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3BBA846-A673-415D-826F-7DCB3532B413}" type="slidenum">
              <a:rPr lang="en-US" altLang="en-US"/>
              <a:pPr>
                <a:spcBef>
                  <a:spcPct val="0"/>
                </a:spcBef>
              </a:pPr>
              <a:t>23</a:t>
            </a:fld>
            <a:endParaRPr lang="en-US" altLang="en-US"/>
          </a:p>
        </p:txBody>
      </p:sp>
      <p:sp>
        <p:nvSpPr>
          <p:cNvPr id="34819" name="Rectangle 2">
            <a:extLst>
              <a:ext uri="{FF2B5EF4-FFF2-40B4-BE49-F238E27FC236}">
                <a16:creationId xmlns:a16="http://schemas.microsoft.com/office/drawing/2014/main" id="{84A01C3B-A89C-4600-7F76-73418E02A393}"/>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FE57DAE-7F10-8B4A-29DF-67582DE42FF7}"/>
              </a:ext>
            </a:extLst>
          </p:cNvPr>
          <p:cNvSpPr>
            <a:spLocks noGrp="1" noChangeArrowheads="1"/>
          </p:cNvSpPr>
          <p:nvPr>
            <p:ph type="body" idx="1"/>
          </p:nvPr>
        </p:nvSpPr>
        <p:spPr>
          <a:noFill/>
        </p:spPr>
        <p:txBody>
          <a:bodyPr/>
          <a:lstStyle/>
          <a:p>
            <a:pPr eaLnBrk="1" hangingPunct="1"/>
            <a:r>
              <a:rPr lang="en-US" altLang="en-US">
                <a:latin typeface="Arial" panose="020B0604020202020204" pitchFamily="34" charset="0"/>
              </a:rPr>
              <a:t>DEMO1: VARIABLES TYPING &amp; USER INPUT ************************************ </a:t>
            </a:r>
          </a:p>
          <a:p>
            <a:pPr eaLnBrk="1" hangingPunct="1"/>
            <a:r>
              <a:rPr lang="en-US" altLang="en-US">
                <a:latin typeface="Arial" panose="020B0604020202020204" pitchFamily="34" charset="0"/>
              </a:rPr>
              <a:t>&gt;&gt;&gt; var = "string" </a:t>
            </a:r>
          </a:p>
          <a:p>
            <a:pPr eaLnBrk="1" hangingPunct="1"/>
            <a:r>
              <a:rPr lang="en-US" altLang="en-US">
                <a:latin typeface="Arial" panose="020B0604020202020204" pitchFamily="34" charset="0"/>
              </a:rPr>
              <a:t>&gt;&gt;&gt; type(var) </a:t>
            </a:r>
          </a:p>
          <a:p>
            <a:pPr eaLnBrk="1" hangingPunct="1"/>
            <a:r>
              <a:rPr lang="en-US" altLang="en-US">
                <a:latin typeface="Arial" panose="020B0604020202020204" pitchFamily="34" charset="0"/>
              </a:rPr>
              <a:t>&lt;type 'str'&gt; </a:t>
            </a:r>
          </a:p>
          <a:p>
            <a:pPr eaLnBrk="1" hangingPunct="1"/>
            <a:r>
              <a:rPr lang="en-US" altLang="en-US">
                <a:latin typeface="Arial" panose="020B0604020202020204" pitchFamily="34" charset="0"/>
              </a:rPr>
              <a:t>&gt;&gt;&gt; var = 1 </a:t>
            </a:r>
          </a:p>
          <a:p>
            <a:pPr eaLnBrk="1" hangingPunct="1"/>
            <a:r>
              <a:rPr lang="en-US" altLang="en-US">
                <a:latin typeface="Arial" panose="020B0604020202020204" pitchFamily="34" charset="0"/>
              </a:rPr>
              <a:t>&gt;&gt;&gt; type(var) </a:t>
            </a:r>
          </a:p>
          <a:p>
            <a:pPr eaLnBrk="1" hangingPunct="1"/>
            <a:r>
              <a:rPr lang="en-US" altLang="en-US">
                <a:latin typeface="Arial" panose="020B0604020202020204" pitchFamily="34" charset="0"/>
              </a:rPr>
              <a:t>&lt;type 'int'&gt; </a:t>
            </a:r>
          </a:p>
          <a:p>
            <a:pPr eaLnBrk="1" hangingPunct="1"/>
            <a:r>
              <a:rPr lang="en-US" altLang="en-US">
                <a:latin typeface="Arial" panose="020B0604020202020204" pitchFamily="34" charset="0"/>
              </a:rPr>
              <a:t>&gt;&gt;&gt; var = 1.0</a:t>
            </a:r>
          </a:p>
          <a:p>
            <a:pPr eaLnBrk="1" hangingPunct="1"/>
            <a:r>
              <a:rPr lang="en-US" altLang="en-US">
                <a:latin typeface="Arial" panose="020B0604020202020204" pitchFamily="34" charset="0"/>
              </a:rPr>
              <a:t> &gt;&gt;&gt; type(var) &lt;type 'float'&gt;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31">
            <a:extLst>
              <a:ext uri="{FF2B5EF4-FFF2-40B4-BE49-F238E27FC236}">
                <a16:creationId xmlns:a16="http://schemas.microsoft.com/office/drawing/2014/main" id="{C60F9020-19AE-0201-4828-F3ABA8EB3611}"/>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3BBA846-A673-415D-826F-7DCB3532B413}" type="slidenum">
              <a:rPr lang="en-US" altLang="en-US"/>
              <a:pPr>
                <a:spcBef>
                  <a:spcPct val="0"/>
                </a:spcBef>
              </a:pPr>
              <a:t>24</a:t>
            </a:fld>
            <a:endParaRPr lang="en-US" altLang="en-US"/>
          </a:p>
        </p:txBody>
      </p:sp>
      <p:sp>
        <p:nvSpPr>
          <p:cNvPr id="34819" name="Rectangle 2">
            <a:extLst>
              <a:ext uri="{FF2B5EF4-FFF2-40B4-BE49-F238E27FC236}">
                <a16:creationId xmlns:a16="http://schemas.microsoft.com/office/drawing/2014/main" id="{84A01C3B-A89C-4600-7F76-73418E02A393}"/>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FE57DAE-7F10-8B4A-29DF-67582DE42FF7}"/>
              </a:ext>
            </a:extLst>
          </p:cNvPr>
          <p:cNvSpPr>
            <a:spLocks noGrp="1" noChangeArrowheads="1"/>
          </p:cNvSpPr>
          <p:nvPr>
            <p:ph type="body" idx="1"/>
          </p:nvPr>
        </p:nvSpPr>
        <p:spPr>
          <a:noFill/>
        </p:spPr>
        <p:txBody>
          <a:bodyPr/>
          <a:lstStyle/>
          <a:p>
            <a:pPr eaLnBrk="1" hangingPunct="1"/>
            <a:r>
              <a:rPr lang="en-US" altLang="en-US">
                <a:latin typeface="Arial" panose="020B0604020202020204" pitchFamily="34" charset="0"/>
              </a:rPr>
              <a:t>DEMO1: VARIABLES TYPING &amp; USER INPUT ************************************ </a:t>
            </a:r>
          </a:p>
          <a:p>
            <a:pPr eaLnBrk="1" hangingPunct="1"/>
            <a:r>
              <a:rPr lang="en-US" altLang="en-US">
                <a:latin typeface="Arial" panose="020B0604020202020204" pitchFamily="34" charset="0"/>
              </a:rPr>
              <a:t>&gt;&gt;&gt; var = "string" </a:t>
            </a:r>
          </a:p>
          <a:p>
            <a:pPr eaLnBrk="1" hangingPunct="1"/>
            <a:r>
              <a:rPr lang="en-US" altLang="en-US">
                <a:latin typeface="Arial" panose="020B0604020202020204" pitchFamily="34" charset="0"/>
              </a:rPr>
              <a:t>&gt;&gt;&gt; type(var) </a:t>
            </a:r>
          </a:p>
          <a:p>
            <a:pPr eaLnBrk="1" hangingPunct="1"/>
            <a:r>
              <a:rPr lang="en-US" altLang="en-US">
                <a:latin typeface="Arial" panose="020B0604020202020204" pitchFamily="34" charset="0"/>
              </a:rPr>
              <a:t>&lt;type 'str'&gt; </a:t>
            </a:r>
          </a:p>
          <a:p>
            <a:pPr eaLnBrk="1" hangingPunct="1"/>
            <a:r>
              <a:rPr lang="en-US" altLang="en-US">
                <a:latin typeface="Arial" panose="020B0604020202020204" pitchFamily="34" charset="0"/>
              </a:rPr>
              <a:t>&gt;&gt;&gt; var = 1 </a:t>
            </a:r>
          </a:p>
          <a:p>
            <a:pPr eaLnBrk="1" hangingPunct="1"/>
            <a:r>
              <a:rPr lang="en-US" altLang="en-US">
                <a:latin typeface="Arial" panose="020B0604020202020204" pitchFamily="34" charset="0"/>
              </a:rPr>
              <a:t>&gt;&gt;&gt; type(var) </a:t>
            </a:r>
          </a:p>
          <a:p>
            <a:pPr eaLnBrk="1" hangingPunct="1"/>
            <a:r>
              <a:rPr lang="en-US" altLang="en-US">
                <a:latin typeface="Arial" panose="020B0604020202020204" pitchFamily="34" charset="0"/>
              </a:rPr>
              <a:t>&lt;type 'int'&gt; </a:t>
            </a:r>
          </a:p>
          <a:p>
            <a:pPr eaLnBrk="1" hangingPunct="1"/>
            <a:r>
              <a:rPr lang="en-US" altLang="en-US">
                <a:latin typeface="Arial" panose="020B0604020202020204" pitchFamily="34" charset="0"/>
              </a:rPr>
              <a:t>&gt;&gt;&gt; var = 1.0</a:t>
            </a:r>
          </a:p>
          <a:p>
            <a:pPr eaLnBrk="1" hangingPunct="1"/>
            <a:r>
              <a:rPr lang="en-US" altLang="en-US">
                <a:latin typeface="Arial" panose="020B0604020202020204" pitchFamily="34" charset="0"/>
              </a:rPr>
              <a:t> &gt;&gt;&gt; type(var) &lt;type 'float'&gt; </a:t>
            </a:r>
          </a:p>
        </p:txBody>
      </p:sp>
    </p:spTree>
    <p:extLst>
      <p:ext uri="{BB962C8B-B14F-4D97-AF65-F5344CB8AC3E}">
        <p14:creationId xmlns:p14="http://schemas.microsoft.com/office/powerpoint/2010/main" val="3041898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31">
            <a:extLst>
              <a:ext uri="{FF2B5EF4-FFF2-40B4-BE49-F238E27FC236}">
                <a16:creationId xmlns:a16="http://schemas.microsoft.com/office/drawing/2014/main" id="{C60F9020-19AE-0201-4828-F3ABA8EB3611}"/>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3BBA846-A673-415D-826F-7DCB3532B413}" type="slidenum">
              <a:rPr lang="en-US" altLang="en-US"/>
              <a:pPr>
                <a:spcBef>
                  <a:spcPct val="0"/>
                </a:spcBef>
              </a:pPr>
              <a:t>25</a:t>
            </a:fld>
            <a:endParaRPr lang="en-US" altLang="en-US"/>
          </a:p>
        </p:txBody>
      </p:sp>
      <p:sp>
        <p:nvSpPr>
          <p:cNvPr id="34819" name="Rectangle 2">
            <a:extLst>
              <a:ext uri="{FF2B5EF4-FFF2-40B4-BE49-F238E27FC236}">
                <a16:creationId xmlns:a16="http://schemas.microsoft.com/office/drawing/2014/main" id="{84A01C3B-A89C-4600-7F76-73418E02A393}"/>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FE57DAE-7F10-8B4A-29DF-67582DE42FF7}"/>
              </a:ext>
            </a:extLst>
          </p:cNvPr>
          <p:cNvSpPr>
            <a:spLocks noGrp="1" noChangeArrowheads="1"/>
          </p:cNvSpPr>
          <p:nvPr>
            <p:ph type="body" idx="1"/>
          </p:nvPr>
        </p:nvSpPr>
        <p:spPr>
          <a:noFill/>
        </p:spPr>
        <p:txBody>
          <a:bodyPr/>
          <a:lstStyle/>
          <a:p>
            <a:pPr eaLnBrk="1" hangingPunct="1"/>
            <a:r>
              <a:rPr lang="en-US" altLang="en-US">
                <a:latin typeface="Arial" panose="020B0604020202020204" pitchFamily="34" charset="0"/>
              </a:rPr>
              <a:t>DEMO1: VARIABLES TYPING &amp; USER INPUT ************************************ </a:t>
            </a:r>
          </a:p>
          <a:p>
            <a:pPr eaLnBrk="1" hangingPunct="1"/>
            <a:r>
              <a:rPr lang="en-US" altLang="en-US">
                <a:latin typeface="Arial" panose="020B0604020202020204" pitchFamily="34" charset="0"/>
              </a:rPr>
              <a:t>&gt;&gt;&gt; var = "string" </a:t>
            </a:r>
          </a:p>
          <a:p>
            <a:pPr eaLnBrk="1" hangingPunct="1"/>
            <a:r>
              <a:rPr lang="en-US" altLang="en-US">
                <a:latin typeface="Arial" panose="020B0604020202020204" pitchFamily="34" charset="0"/>
              </a:rPr>
              <a:t>&gt;&gt;&gt; type(var) </a:t>
            </a:r>
          </a:p>
          <a:p>
            <a:pPr eaLnBrk="1" hangingPunct="1"/>
            <a:r>
              <a:rPr lang="en-US" altLang="en-US">
                <a:latin typeface="Arial" panose="020B0604020202020204" pitchFamily="34" charset="0"/>
              </a:rPr>
              <a:t>&lt;type 'str'&gt; </a:t>
            </a:r>
          </a:p>
          <a:p>
            <a:pPr eaLnBrk="1" hangingPunct="1"/>
            <a:r>
              <a:rPr lang="en-US" altLang="en-US">
                <a:latin typeface="Arial" panose="020B0604020202020204" pitchFamily="34" charset="0"/>
              </a:rPr>
              <a:t>&gt;&gt;&gt; var = 1 </a:t>
            </a:r>
          </a:p>
          <a:p>
            <a:pPr eaLnBrk="1" hangingPunct="1"/>
            <a:r>
              <a:rPr lang="en-US" altLang="en-US">
                <a:latin typeface="Arial" panose="020B0604020202020204" pitchFamily="34" charset="0"/>
              </a:rPr>
              <a:t>&gt;&gt;&gt; type(var) </a:t>
            </a:r>
          </a:p>
          <a:p>
            <a:pPr eaLnBrk="1" hangingPunct="1"/>
            <a:r>
              <a:rPr lang="en-US" altLang="en-US">
                <a:latin typeface="Arial" panose="020B0604020202020204" pitchFamily="34" charset="0"/>
              </a:rPr>
              <a:t>&lt;type 'int'&gt; </a:t>
            </a:r>
          </a:p>
          <a:p>
            <a:pPr eaLnBrk="1" hangingPunct="1"/>
            <a:r>
              <a:rPr lang="en-US" altLang="en-US">
                <a:latin typeface="Arial" panose="020B0604020202020204" pitchFamily="34" charset="0"/>
              </a:rPr>
              <a:t>&gt;&gt;&gt; var = 1.0</a:t>
            </a:r>
          </a:p>
          <a:p>
            <a:pPr eaLnBrk="1" hangingPunct="1"/>
            <a:r>
              <a:rPr lang="en-US" altLang="en-US">
                <a:latin typeface="Arial" panose="020B0604020202020204" pitchFamily="34" charset="0"/>
              </a:rPr>
              <a:t> &gt;&gt;&gt; type(var) &lt;type 'float'&gt; </a:t>
            </a:r>
          </a:p>
        </p:txBody>
      </p:sp>
    </p:spTree>
    <p:extLst>
      <p:ext uri="{BB962C8B-B14F-4D97-AF65-F5344CB8AC3E}">
        <p14:creationId xmlns:p14="http://schemas.microsoft.com/office/powerpoint/2010/main" val="3307085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31">
            <a:extLst>
              <a:ext uri="{FF2B5EF4-FFF2-40B4-BE49-F238E27FC236}">
                <a16:creationId xmlns:a16="http://schemas.microsoft.com/office/drawing/2014/main" id="{3BD6DC98-E7C2-8848-E251-C6F8213DD984}"/>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13B7B76-48A1-46D0-AE05-A9978A8BC803}" type="slidenum">
              <a:rPr lang="en-US" altLang="en-US"/>
              <a:pPr>
                <a:spcBef>
                  <a:spcPct val="0"/>
                </a:spcBef>
              </a:pPr>
              <a:t>26</a:t>
            </a:fld>
            <a:endParaRPr lang="en-US" altLang="en-US"/>
          </a:p>
        </p:txBody>
      </p:sp>
      <p:sp>
        <p:nvSpPr>
          <p:cNvPr id="38915" name="Rectangle 2">
            <a:extLst>
              <a:ext uri="{FF2B5EF4-FFF2-40B4-BE49-F238E27FC236}">
                <a16:creationId xmlns:a16="http://schemas.microsoft.com/office/drawing/2014/main" id="{A921A998-63BB-8196-DCAC-975B9A83B4B7}"/>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CA4F0135-BE30-7FF9-80B9-4880DD0B9CA0}"/>
              </a:ext>
            </a:extLst>
          </p:cNvPr>
          <p:cNvSpPr>
            <a:spLocks noGrp="1" noChangeArrowheads="1"/>
          </p:cNvSpPr>
          <p:nvPr>
            <p:ph type="body" idx="1"/>
          </p:nvPr>
        </p:nvSpPr>
        <p:spPr>
          <a:noFill/>
        </p:spPr>
        <p:txBody>
          <a:bodyPr/>
          <a:lstStyle/>
          <a:p>
            <a:pPr eaLnBrk="1" hangingPunct="1">
              <a:lnSpc>
                <a:spcPct val="80000"/>
              </a:lnSpc>
            </a:pPr>
            <a:r>
              <a:rPr lang="en-US" altLang="en-US" sz="1000">
                <a:latin typeface="Arial" panose="020B0604020202020204" pitchFamily="34" charset="0"/>
              </a:rPr>
              <a:t>-----------------------------------------------------------</a:t>
            </a:r>
          </a:p>
          <a:p>
            <a:pPr eaLnBrk="1" hangingPunct="1">
              <a:lnSpc>
                <a:spcPct val="80000"/>
              </a:lnSpc>
            </a:pPr>
            <a:r>
              <a:rPr lang="en-US" altLang="en-US" sz="1000">
                <a:latin typeface="Arial" panose="020B0604020202020204" pitchFamily="34" charset="0"/>
              </a:rPr>
              <a:t>DEMO5: EVERYTHING IS AN OBJECT</a:t>
            </a:r>
          </a:p>
          <a:p>
            <a:pPr eaLnBrk="1" hangingPunct="1">
              <a:lnSpc>
                <a:spcPct val="80000"/>
              </a:lnSpc>
            </a:pPr>
            <a:r>
              <a:rPr lang="en-US" altLang="en-US" sz="1000">
                <a:latin typeface="Arial" panose="020B0604020202020204" pitchFamily="34" charset="0"/>
              </a:rPr>
              <a:t>******************************</a:t>
            </a:r>
          </a:p>
          <a:p>
            <a:pPr eaLnBrk="1" hangingPunct="1">
              <a:lnSpc>
                <a:spcPct val="80000"/>
              </a:lnSpc>
            </a:pPr>
            <a:endParaRPr lang="en-US" altLang="en-US" sz="1000">
              <a:latin typeface="Arial" panose="020B0604020202020204" pitchFamily="34" charset="0"/>
            </a:endParaRPr>
          </a:p>
          <a:p>
            <a:pPr eaLnBrk="1" hangingPunct="1">
              <a:lnSpc>
                <a:spcPct val="80000"/>
              </a:lnSpc>
            </a:pPr>
            <a:r>
              <a:rPr lang="en-US" altLang="en-US" sz="1000">
                <a:latin typeface="Arial" panose="020B0604020202020204" pitchFamily="34" charset="0"/>
              </a:rPr>
              <a:t>&gt;&gt;&gt; strg ="A String of Words"</a:t>
            </a:r>
          </a:p>
          <a:p>
            <a:pPr eaLnBrk="1" hangingPunct="1">
              <a:lnSpc>
                <a:spcPct val="80000"/>
              </a:lnSpc>
            </a:pPr>
            <a:r>
              <a:rPr lang="en-US" altLang="en-US" sz="1000">
                <a:latin typeface="Arial" panose="020B0604020202020204" pitchFamily="34" charset="0"/>
              </a:rPr>
              <a:t>&gt;&gt;&gt; id(strg)</a:t>
            </a:r>
          </a:p>
          <a:p>
            <a:pPr eaLnBrk="1" hangingPunct="1">
              <a:lnSpc>
                <a:spcPct val="80000"/>
              </a:lnSpc>
            </a:pPr>
            <a:r>
              <a:rPr lang="en-US" altLang="en-US" sz="1000">
                <a:latin typeface="Arial" panose="020B0604020202020204" pitchFamily="34" charset="0"/>
              </a:rPr>
              <a:t>1075848016</a:t>
            </a:r>
          </a:p>
          <a:p>
            <a:pPr eaLnBrk="1" hangingPunct="1">
              <a:lnSpc>
                <a:spcPct val="80000"/>
              </a:lnSpc>
            </a:pPr>
            <a:r>
              <a:rPr lang="en-US" altLang="en-US" sz="1000">
                <a:latin typeface="Arial" panose="020B0604020202020204" pitchFamily="34" charset="0"/>
              </a:rPr>
              <a:t>&gt;&gt;&gt; type(strg)</a:t>
            </a:r>
          </a:p>
          <a:p>
            <a:pPr eaLnBrk="1" hangingPunct="1">
              <a:lnSpc>
                <a:spcPct val="80000"/>
              </a:lnSpc>
            </a:pPr>
            <a:r>
              <a:rPr lang="en-US" altLang="en-US" sz="1000">
                <a:latin typeface="Arial" panose="020B0604020202020204" pitchFamily="34" charset="0"/>
              </a:rPr>
              <a:t>&lt;type ’str’&gt;</a:t>
            </a:r>
          </a:p>
          <a:p>
            <a:pPr eaLnBrk="1" hangingPunct="1">
              <a:lnSpc>
                <a:spcPct val="80000"/>
              </a:lnSpc>
            </a:pPr>
            <a:r>
              <a:rPr lang="en-US" altLang="en-US" sz="1000">
                <a:latin typeface="Arial" panose="020B0604020202020204" pitchFamily="34" charset="0"/>
              </a:rPr>
              <a:t>&gt;&gt;&gt; strg</a:t>
            </a:r>
          </a:p>
          <a:p>
            <a:pPr eaLnBrk="1" hangingPunct="1">
              <a:lnSpc>
                <a:spcPct val="80000"/>
              </a:lnSpc>
            </a:pPr>
            <a:r>
              <a:rPr lang="en-US" altLang="en-US" sz="1000">
                <a:latin typeface="Arial" panose="020B0604020202020204" pitchFamily="34" charset="0"/>
              </a:rPr>
              <a:t>’A String of Words’</a:t>
            </a:r>
          </a:p>
          <a:p>
            <a:pPr eaLnBrk="1" hangingPunct="1">
              <a:lnSpc>
                <a:spcPct val="80000"/>
              </a:lnSpc>
            </a:pPr>
            <a:r>
              <a:rPr lang="en-US" altLang="en-US" sz="1000">
                <a:latin typeface="Arial" panose="020B0604020202020204" pitchFamily="34" charset="0"/>
              </a:rPr>
              <a:t>-----------------------------------------------------------</a:t>
            </a:r>
          </a:p>
          <a:p>
            <a:pPr eaLnBrk="1" hangingPunct="1">
              <a:lnSpc>
                <a:spcPct val="80000"/>
              </a:lnSpc>
            </a:pPr>
            <a:r>
              <a:rPr lang="en-US" altLang="en-US" sz="1000">
                <a:latin typeface="Arial" panose="020B0604020202020204" pitchFamily="34" charset="0"/>
              </a:rPr>
              <a:t>&gt;&gt;&gt; # identity</a:t>
            </a:r>
          </a:p>
          <a:p>
            <a:pPr eaLnBrk="1" hangingPunct="1">
              <a:lnSpc>
                <a:spcPct val="80000"/>
              </a:lnSpc>
            </a:pPr>
            <a:r>
              <a:rPr lang="en-US" altLang="en-US" sz="1000">
                <a:latin typeface="Arial" panose="020B0604020202020204" pitchFamily="34" charset="0"/>
              </a:rPr>
              <a:t>&gt;&gt;&gt; x = y = [1,2,3]</a:t>
            </a:r>
          </a:p>
          <a:p>
            <a:pPr eaLnBrk="1" hangingPunct="1">
              <a:lnSpc>
                <a:spcPct val="80000"/>
              </a:lnSpc>
            </a:pPr>
            <a:r>
              <a:rPr lang="en-US" altLang="en-US" sz="1000">
                <a:latin typeface="Arial" panose="020B0604020202020204" pitchFamily="34" charset="0"/>
              </a:rPr>
              <a:t>&gt;&gt;&gt; x is y</a:t>
            </a:r>
          </a:p>
          <a:p>
            <a:pPr eaLnBrk="1" hangingPunct="1">
              <a:lnSpc>
                <a:spcPct val="80000"/>
              </a:lnSpc>
            </a:pPr>
            <a:r>
              <a:rPr lang="en-US" altLang="en-US" sz="1000">
                <a:latin typeface="Arial" panose="020B0604020202020204" pitchFamily="34" charset="0"/>
              </a:rPr>
              <a:t>True</a:t>
            </a:r>
          </a:p>
          <a:p>
            <a:pPr eaLnBrk="1" hangingPunct="1">
              <a:lnSpc>
                <a:spcPct val="80000"/>
              </a:lnSpc>
            </a:pPr>
            <a:r>
              <a:rPr lang="en-US" altLang="en-US" sz="1000">
                <a:latin typeface="Arial" panose="020B0604020202020204" pitchFamily="34" charset="0"/>
              </a:rPr>
              <a:t>&gt;&gt;&gt; y is x</a:t>
            </a:r>
          </a:p>
          <a:p>
            <a:pPr eaLnBrk="1" hangingPunct="1">
              <a:lnSpc>
                <a:spcPct val="80000"/>
              </a:lnSpc>
            </a:pPr>
            <a:r>
              <a:rPr lang="en-US" altLang="en-US" sz="1000">
                <a:latin typeface="Arial" panose="020B0604020202020204" pitchFamily="34" charset="0"/>
              </a:rPr>
              <a:t>True</a:t>
            </a:r>
          </a:p>
          <a:p>
            <a:pPr eaLnBrk="1" hangingPunct="1">
              <a:lnSpc>
                <a:spcPct val="80000"/>
              </a:lnSpc>
            </a:pPr>
            <a:r>
              <a:rPr lang="en-US" altLang="en-US" sz="1000">
                <a:latin typeface="Arial" panose="020B0604020202020204" pitchFamily="34" charset="0"/>
              </a:rPr>
              <a:t>&gt;&gt;&gt; z = [1,2,3]</a:t>
            </a:r>
          </a:p>
          <a:p>
            <a:pPr eaLnBrk="1" hangingPunct="1">
              <a:lnSpc>
                <a:spcPct val="80000"/>
              </a:lnSpc>
            </a:pPr>
            <a:r>
              <a:rPr lang="en-US" altLang="en-US" sz="1000">
                <a:latin typeface="Arial" panose="020B0604020202020204" pitchFamily="34" charset="0"/>
              </a:rPr>
              <a:t>&gt;&gt;&gt; z is x</a:t>
            </a:r>
          </a:p>
          <a:p>
            <a:pPr eaLnBrk="1" hangingPunct="1">
              <a:lnSpc>
                <a:spcPct val="80000"/>
              </a:lnSpc>
            </a:pPr>
            <a:r>
              <a:rPr lang="en-US" altLang="en-US" sz="1000">
                <a:latin typeface="Arial" panose="020B0604020202020204" pitchFamily="34" charset="0"/>
              </a:rPr>
              <a:t>False</a:t>
            </a:r>
          </a:p>
          <a:p>
            <a:pPr eaLnBrk="1" hangingPunct="1">
              <a:lnSpc>
                <a:spcPct val="80000"/>
              </a:lnSpc>
            </a:pPr>
            <a:r>
              <a:rPr lang="en-US" altLang="en-US" sz="1000">
                <a:latin typeface="Arial" panose="020B0604020202020204" pitchFamily="34" charset="0"/>
              </a:rPr>
              <a:t>&gt;&gt;&gt; z == x</a:t>
            </a:r>
          </a:p>
          <a:p>
            <a:pPr eaLnBrk="1" hangingPunct="1">
              <a:lnSpc>
                <a:spcPct val="80000"/>
              </a:lnSpc>
            </a:pPr>
            <a:r>
              <a:rPr lang="en-US" altLang="en-US" sz="1000">
                <a:latin typeface="Arial" panose="020B0604020202020204" pitchFamily="34" charset="0"/>
              </a:rPr>
              <a:t>True</a:t>
            </a:r>
          </a:p>
          <a:p>
            <a:pPr eaLnBrk="1" hangingPunct="1">
              <a:lnSpc>
                <a:spcPct val="80000"/>
              </a:lnSpc>
            </a:pPr>
            <a:endParaRPr lang="en-US" altLang="en-US" sz="100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3E1D30C2-E442-EE57-7C52-C92A390552BD}"/>
              </a:ext>
            </a:extLst>
          </p:cNvPr>
          <p:cNvSpPr>
            <a:spLocks noGrp="1" noRot="1" noChangeAspect="1" noTextEdit="1"/>
          </p:cNvSpPr>
          <p:nvPr>
            <p:ph type="sldImg"/>
          </p:nvPr>
        </p:nvSpPr>
        <p:spPr>
          <a:ln/>
        </p:spPr>
      </p:sp>
      <p:sp>
        <p:nvSpPr>
          <p:cNvPr id="30723" name="Notes Placeholder 2">
            <a:extLst>
              <a:ext uri="{FF2B5EF4-FFF2-40B4-BE49-F238E27FC236}">
                <a16:creationId xmlns:a16="http://schemas.microsoft.com/office/drawing/2014/main" id="{0D977D81-3C7B-77EA-A3A9-0EEFB8156295}"/>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30724" name="Slide Number Placeholder 3">
            <a:extLst>
              <a:ext uri="{FF2B5EF4-FFF2-40B4-BE49-F238E27FC236}">
                <a16:creationId xmlns:a16="http://schemas.microsoft.com/office/drawing/2014/main" id="{EBAD7E14-FC6D-893F-1A6C-5DE0D6AAB4DC}"/>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0870663-2CA7-4B10-A72B-5F655BB5F851}" type="slidenum">
              <a:rPr lang="en-US" altLang="en-US"/>
              <a:pPr/>
              <a:t>29</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FCB55DBA-8F87-7778-F7E3-C10A2710E59E}"/>
              </a:ext>
            </a:extLst>
          </p:cNvPr>
          <p:cNvSpPr>
            <a:spLocks noGrp="1" noRot="1" noChangeAspect="1" noTextEdit="1"/>
          </p:cNvSpPr>
          <p:nvPr>
            <p:ph type="sldImg"/>
          </p:nvPr>
        </p:nvSpPr>
        <p:spPr>
          <a:ln/>
        </p:spPr>
      </p:sp>
      <p:sp>
        <p:nvSpPr>
          <p:cNvPr id="51203" name="Notes Placeholder 2">
            <a:extLst>
              <a:ext uri="{FF2B5EF4-FFF2-40B4-BE49-F238E27FC236}">
                <a16:creationId xmlns:a16="http://schemas.microsoft.com/office/drawing/2014/main" id="{5335583D-3185-C1C2-38F1-C8D89511C4A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51204" name="Slide Number Placeholder 3">
            <a:extLst>
              <a:ext uri="{FF2B5EF4-FFF2-40B4-BE49-F238E27FC236}">
                <a16:creationId xmlns:a16="http://schemas.microsoft.com/office/drawing/2014/main" id="{0C92E593-38F3-27B8-C910-A47A29094EB1}"/>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F2C5B23-0BBF-4F7E-B73E-E227BB5C3C4E}" type="slidenum">
              <a:rPr lang="en-US" altLang="en-US"/>
              <a:pPr>
                <a:spcBef>
                  <a:spcPct val="0"/>
                </a:spcBef>
              </a:pPr>
              <a:t>30</a:t>
            </a:fld>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36A18EF1-3E25-F761-A9F7-97484B3F8A95}"/>
              </a:ext>
            </a:extLst>
          </p:cNvPr>
          <p:cNvSpPr>
            <a:spLocks noGrp="1" noRot="1" noChangeAspect="1" noTextEdit="1"/>
          </p:cNvSpPr>
          <p:nvPr>
            <p:ph type="sldImg"/>
          </p:nvPr>
        </p:nvSpPr>
        <p:spPr>
          <a:ln/>
        </p:spPr>
      </p:sp>
      <p:sp>
        <p:nvSpPr>
          <p:cNvPr id="49155" name="Notes Placeholder 2">
            <a:extLst>
              <a:ext uri="{FF2B5EF4-FFF2-40B4-BE49-F238E27FC236}">
                <a16:creationId xmlns:a16="http://schemas.microsoft.com/office/drawing/2014/main" id="{07522668-F959-267E-23A2-037C1F0B8450}"/>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9156" name="Slide Number Placeholder 3">
            <a:extLst>
              <a:ext uri="{FF2B5EF4-FFF2-40B4-BE49-F238E27FC236}">
                <a16:creationId xmlns:a16="http://schemas.microsoft.com/office/drawing/2014/main" id="{6F2571DA-0A92-1C92-257F-B9E246B770B5}"/>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FD5841C-B059-4388-8151-E4046877591C}" type="slidenum">
              <a:rPr lang="en-US" altLang="en-US"/>
              <a:pPr>
                <a:spcBef>
                  <a:spcPct val="0"/>
                </a:spcBef>
              </a:pPr>
              <a:t>31</a:t>
            </a:fld>
            <a:endParaRPr lang="en-US" altLang="en-US"/>
          </a:p>
        </p:txBody>
      </p:sp>
    </p:spTree>
    <p:extLst>
      <p:ext uri="{BB962C8B-B14F-4D97-AF65-F5344CB8AC3E}">
        <p14:creationId xmlns:p14="http://schemas.microsoft.com/office/powerpoint/2010/main" val="1668945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D36B62C3-3247-5FC1-9CB3-F3E152F22345}"/>
              </a:ext>
            </a:extLst>
          </p:cNvPr>
          <p:cNvSpPr>
            <a:spLocks noGrp="1" noRot="1" noChangeAspect="1" noTextEdit="1"/>
          </p:cNvSpPr>
          <p:nvPr>
            <p:ph type="sldImg"/>
          </p:nvPr>
        </p:nvSpPr>
        <p:spPr>
          <a:ln/>
        </p:spPr>
      </p:sp>
      <p:sp>
        <p:nvSpPr>
          <p:cNvPr id="32771" name="Notes Placeholder 2">
            <a:extLst>
              <a:ext uri="{FF2B5EF4-FFF2-40B4-BE49-F238E27FC236}">
                <a16:creationId xmlns:a16="http://schemas.microsoft.com/office/drawing/2014/main" id="{6834A689-5EE4-C544-40F6-AFE2B35FC2EF}"/>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32772" name="Slide Number Placeholder 3">
            <a:extLst>
              <a:ext uri="{FF2B5EF4-FFF2-40B4-BE49-F238E27FC236}">
                <a16:creationId xmlns:a16="http://schemas.microsoft.com/office/drawing/2014/main" id="{94C37ACA-51A9-1874-67DA-642CE2F8BED2}"/>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7D9775A-8113-4B5A-808D-2C14C390C28D}" type="slidenum">
              <a:rPr lang="en-US" altLang="en-US"/>
              <a:pPr>
                <a:spcBef>
                  <a:spcPct val="0"/>
                </a:spcBef>
              </a:pPr>
              <a:t>32</a:t>
            </a:fld>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D36B62C3-3247-5FC1-9CB3-F3E152F22345}"/>
              </a:ext>
            </a:extLst>
          </p:cNvPr>
          <p:cNvSpPr>
            <a:spLocks noGrp="1" noRot="1" noChangeAspect="1" noTextEdit="1"/>
          </p:cNvSpPr>
          <p:nvPr>
            <p:ph type="sldImg"/>
          </p:nvPr>
        </p:nvSpPr>
        <p:spPr>
          <a:ln/>
        </p:spPr>
      </p:sp>
      <p:sp>
        <p:nvSpPr>
          <p:cNvPr id="32771" name="Notes Placeholder 2">
            <a:extLst>
              <a:ext uri="{FF2B5EF4-FFF2-40B4-BE49-F238E27FC236}">
                <a16:creationId xmlns:a16="http://schemas.microsoft.com/office/drawing/2014/main" id="{6834A689-5EE4-C544-40F6-AFE2B35FC2EF}"/>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32772" name="Slide Number Placeholder 3">
            <a:extLst>
              <a:ext uri="{FF2B5EF4-FFF2-40B4-BE49-F238E27FC236}">
                <a16:creationId xmlns:a16="http://schemas.microsoft.com/office/drawing/2014/main" id="{94C37ACA-51A9-1874-67DA-642CE2F8BED2}"/>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7D9775A-8113-4B5A-808D-2C14C390C28D}" type="slidenum">
              <a:rPr lang="en-US" altLang="en-US"/>
              <a:pPr>
                <a:spcBef>
                  <a:spcPct val="0"/>
                </a:spcBef>
              </a:pPr>
              <a:t>33</a:t>
            </a:fld>
            <a:endParaRPr lang="en-US" altLang="en-US"/>
          </a:p>
        </p:txBody>
      </p:sp>
    </p:spTree>
    <p:extLst>
      <p:ext uri="{BB962C8B-B14F-4D97-AF65-F5344CB8AC3E}">
        <p14:creationId xmlns:p14="http://schemas.microsoft.com/office/powerpoint/2010/main" val="673187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4E73E82F-8EEB-6897-2EDF-A479B925729E}"/>
              </a:ext>
            </a:extLst>
          </p:cNvPr>
          <p:cNvSpPr>
            <a:spLocks noGrp="1" noRot="1" noChangeAspect="1" noTextEdit="1"/>
          </p:cNvSpPr>
          <p:nvPr>
            <p:ph type="sldImg"/>
          </p:nvPr>
        </p:nvSpPr>
        <p:spPr>
          <a:ln/>
        </p:spPr>
      </p:sp>
      <p:sp>
        <p:nvSpPr>
          <p:cNvPr id="12291" name="Notes Placeholder 2">
            <a:extLst>
              <a:ext uri="{FF2B5EF4-FFF2-40B4-BE49-F238E27FC236}">
                <a16:creationId xmlns:a16="http://schemas.microsoft.com/office/drawing/2014/main" id="{0D0D2AA3-5043-8973-606F-8A3993FA0F80}"/>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2292" name="Slide Number Placeholder 3">
            <a:extLst>
              <a:ext uri="{FF2B5EF4-FFF2-40B4-BE49-F238E27FC236}">
                <a16:creationId xmlns:a16="http://schemas.microsoft.com/office/drawing/2014/main" id="{19139360-BC69-3A64-EBB8-1F64A98B589C}"/>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BF1EBAA-602C-4499-9789-113840E04892}" type="slidenum">
              <a:rPr lang="en-US" altLang="en-US"/>
              <a:pPr/>
              <a:t>4</a:t>
            </a:fld>
            <a:endParaRPr lang="en-US" altLang="en-US"/>
          </a:p>
        </p:txBody>
      </p:sp>
    </p:spTree>
    <p:extLst>
      <p:ext uri="{BB962C8B-B14F-4D97-AF65-F5344CB8AC3E}">
        <p14:creationId xmlns:p14="http://schemas.microsoft.com/office/powerpoint/2010/main" val="3582759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933A0691-C011-2DCA-750C-391A170137E3}"/>
              </a:ext>
            </a:extLst>
          </p:cNvPr>
          <p:cNvSpPr>
            <a:spLocks noGrp="1" noRot="1" noChangeAspect="1" noTextEdit="1"/>
          </p:cNvSpPr>
          <p:nvPr>
            <p:ph type="sldImg"/>
          </p:nvPr>
        </p:nvSpPr>
        <p:spPr>
          <a:ln/>
        </p:spPr>
      </p:sp>
      <p:sp>
        <p:nvSpPr>
          <p:cNvPr id="40963" name="Notes Placeholder 2">
            <a:extLst>
              <a:ext uri="{FF2B5EF4-FFF2-40B4-BE49-F238E27FC236}">
                <a16:creationId xmlns:a16="http://schemas.microsoft.com/office/drawing/2014/main" id="{C3908774-E598-A584-1149-3F609B3B9489}"/>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0964" name="Slide Number Placeholder 3">
            <a:extLst>
              <a:ext uri="{FF2B5EF4-FFF2-40B4-BE49-F238E27FC236}">
                <a16:creationId xmlns:a16="http://schemas.microsoft.com/office/drawing/2014/main" id="{BF608D86-BE0D-7904-F521-31393CEC4812}"/>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22704EC-03E6-4EDD-9377-48BE4BB7A33F}" type="slidenum">
              <a:rPr lang="en-US" altLang="en-US"/>
              <a:pPr/>
              <a:t>37</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A93E173C-6939-3E76-0D45-6C66B1239EC2}"/>
              </a:ext>
            </a:extLst>
          </p:cNvPr>
          <p:cNvSpPr>
            <a:spLocks noGrp="1" noRot="1" noChangeAspect="1" noTextEdit="1"/>
          </p:cNvSpPr>
          <p:nvPr>
            <p:ph type="sldImg"/>
          </p:nvPr>
        </p:nvSpPr>
        <p:spPr>
          <a:ln/>
        </p:spPr>
      </p:sp>
      <p:sp>
        <p:nvSpPr>
          <p:cNvPr id="43011" name="Notes Placeholder 2">
            <a:extLst>
              <a:ext uri="{FF2B5EF4-FFF2-40B4-BE49-F238E27FC236}">
                <a16:creationId xmlns:a16="http://schemas.microsoft.com/office/drawing/2014/main" id="{02197B3F-3F1E-1C06-877E-CB2E78DF51D6}"/>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3012" name="Slide Number Placeholder 3">
            <a:extLst>
              <a:ext uri="{FF2B5EF4-FFF2-40B4-BE49-F238E27FC236}">
                <a16:creationId xmlns:a16="http://schemas.microsoft.com/office/drawing/2014/main" id="{0F6E1C36-B2DF-4668-A8D1-460FA3930328}"/>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6D13623-4DF2-4EDD-8559-1FBCC1661099}" type="slidenum">
              <a:rPr lang="en-US" altLang="en-US"/>
              <a:pPr/>
              <a:t>38</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0B9DD090-CE09-2681-267B-FA38182D417A}"/>
              </a:ext>
            </a:extLst>
          </p:cNvPr>
          <p:cNvSpPr>
            <a:spLocks noGrp="1" noRot="1" noChangeAspect="1" noTextEdit="1"/>
          </p:cNvSpPr>
          <p:nvPr>
            <p:ph type="sldImg"/>
          </p:nvPr>
        </p:nvSpPr>
        <p:spPr>
          <a:ln/>
        </p:spPr>
      </p:sp>
      <p:sp>
        <p:nvSpPr>
          <p:cNvPr id="45059" name="Notes Placeholder 2">
            <a:extLst>
              <a:ext uri="{FF2B5EF4-FFF2-40B4-BE49-F238E27FC236}">
                <a16:creationId xmlns:a16="http://schemas.microsoft.com/office/drawing/2014/main" id="{FBE3C76E-848B-6F09-EC09-AA8C8B85AAF3}"/>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5060" name="Slide Number Placeholder 3">
            <a:extLst>
              <a:ext uri="{FF2B5EF4-FFF2-40B4-BE49-F238E27FC236}">
                <a16:creationId xmlns:a16="http://schemas.microsoft.com/office/drawing/2014/main" id="{B0B5C8FD-A946-4DDE-0302-8EBEE9A3889F}"/>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DB760FF-C5E7-4BAB-9851-A806496C1DBC}" type="slidenum">
              <a:rPr lang="en-US" altLang="en-US"/>
              <a:pPr/>
              <a:t>39</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0B9DD090-CE09-2681-267B-FA38182D417A}"/>
              </a:ext>
            </a:extLst>
          </p:cNvPr>
          <p:cNvSpPr>
            <a:spLocks noGrp="1" noRot="1" noChangeAspect="1" noTextEdit="1"/>
          </p:cNvSpPr>
          <p:nvPr>
            <p:ph type="sldImg"/>
          </p:nvPr>
        </p:nvSpPr>
        <p:spPr>
          <a:ln/>
        </p:spPr>
      </p:sp>
      <p:sp>
        <p:nvSpPr>
          <p:cNvPr id="45059" name="Notes Placeholder 2">
            <a:extLst>
              <a:ext uri="{FF2B5EF4-FFF2-40B4-BE49-F238E27FC236}">
                <a16:creationId xmlns:a16="http://schemas.microsoft.com/office/drawing/2014/main" id="{FBE3C76E-848B-6F09-EC09-AA8C8B85AAF3}"/>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5060" name="Slide Number Placeholder 3">
            <a:extLst>
              <a:ext uri="{FF2B5EF4-FFF2-40B4-BE49-F238E27FC236}">
                <a16:creationId xmlns:a16="http://schemas.microsoft.com/office/drawing/2014/main" id="{B0B5C8FD-A946-4DDE-0302-8EBEE9A3889F}"/>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DB760FF-C5E7-4BAB-9851-A806496C1DBC}" type="slidenum">
              <a:rPr lang="en-US" altLang="en-US"/>
              <a:pPr/>
              <a:t>40</a:t>
            </a:fld>
            <a:endParaRPr lang="en-US" altLang="en-US"/>
          </a:p>
        </p:txBody>
      </p:sp>
    </p:spTree>
    <p:extLst>
      <p:ext uri="{BB962C8B-B14F-4D97-AF65-F5344CB8AC3E}">
        <p14:creationId xmlns:p14="http://schemas.microsoft.com/office/powerpoint/2010/main" val="20812466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DF53A5F9-490D-412A-2030-C60D3C4F3886}"/>
              </a:ext>
            </a:extLst>
          </p:cNvPr>
          <p:cNvSpPr>
            <a:spLocks noGrp="1" noRot="1" noChangeAspect="1" noTextEdit="1"/>
          </p:cNvSpPr>
          <p:nvPr>
            <p:ph type="sldImg"/>
          </p:nvPr>
        </p:nvSpPr>
        <p:spPr>
          <a:ln/>
        </p:spPr>
      </p:sp>
      <p:sp>
        <p:nvSpPr>
          <p:cNvPr id="47107" name="Notes Placeholder 2">
            <a:extLst>
              <a:ext uri="{FF2B5EF4-FFF2-40B4-BE49-F238E27FC236}">
                <a16:creationId xmlns:a16="http://schemas.microsoft.com/office/drawing/2014/main" id="{4544B1ED-C58E-7F18-E5D3-19C0C1C64141}"/>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7108" name="Slide Number Placeholder 3">
            <a:extLst>
              <a:ext uri="{FF2B5EF4-FFF2-40B4-BE49-F238E27FC236}">
                <a16:creationId xmlns:a16="http://schemas.microsoft.com/office/drawing/2014/main" id="{D870CB31-10CD-F450-1527-562B5757ECBE}"/>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63CB606-A805-4584-A992-46A4D1919304}" type="slidenum">
              <a:rPr lang="en-US" altLang="en-US"/>
              <a:pPr/>
              <a:t>41</a:t>
            </a:fld>
            <a:endParaRPr lang="en-US" altLang="en-US"/>
          </a:p>
        </p:txBody>
      </p:sp>
    </p:spTree>
    <p:extLst>
      <p:ext uri="{BB962C8B-B14F-4D97-AF65-F5344CB8AC3E}">
        <p14:creationId xmlns:p14="http://schemas.microsoft.com/office/powerpoint/2010/main" val="2220540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DF53A5F9-490D-412A-2030-C60D3C4F3886}"/>
              </a:ext>
            </a:extLst>
          </p:cNvPr>
          <p:cNvSpPr>
            <a:spLocks noGrp="1" noRot="1" noChangeAspect="1" noTextEdit="1"/>
          </p:cNvSpPr>
          <p:nvPr>
            <p:ph type="sldImg"/>
          </p:nvPr>
        </p:nvSpPr>
        <p:spPr>
          <a:ln/>
        </p:spPr>
      </p:sp>
      <p:sp>
        <p:nvSpPr>
          <p:cNvPr id="47107" name="Notes Placeholder 2">
            <a:extLst>
              <a:ext uri="{FF2B5EF4-FFF2-40B4-BE49-F238E27FC236}">
                <a16:creationId xmlns:a16="http://schemas.microsoft.com/office/drawing/2014/main" id="{4544B1ED-C58E-7F18-E5D3-19C0C1C64141}"/>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7108" name="Slide Number Placeholder 3">
            <a:extLst>
              <a:ext uri="{FF2B5EF4-FFF2-40B4-BE49-F238E27FC236}">
                <a16:creationId xmlns:a16="http://schemas.microsoft.com/office/drawing/2014/main" id="{D870CB31-10CD-F450-1527-562B5757ECBE}"/>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63CB606-A805-4584-A992-46A4D1919304}" type="slidenum">
              <a:rPr lang="en-US" altLang="en-US"/>
              <a:pPr/>
              <a:t>42</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Gestalt principles are </a:t>
            </a:r>
            <a:r>
              <a:rPr lang="en-US" b="0" i="0" dirty="0">
                <a:solidFill>
                  <a:srgbClr val="292929"/>
                </a:solidFill>
                <a:effectLst/>
                <a:latin typeface="sohne"/>
              </a:rPr>
              <a:t>rules that describe how the human eye perceives visual elements. The main idea is that when we view complex scenes we tend to reduce them to more simple shapes.    These graphs of depression era unemployment rates illustrate two of these principles.   </a:t>
            </a: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45</a:t>
            </a:fld>
            <a:endParaRPr lang="en-US" altLang="en-US"/>
          </a:p>
        </p:txBody>
      </p:sp>
    </p:spTree>
    <p:extLst>
      <p:ext uri="{BB962C8B-B14F-4D97-AF65-F5344CB8AC3E}">
        <p14:creationId xmlns:p14="http://schemas.microsoft.com/office/powerpoint/2010/main" val="40481152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left graph, </a:t>
            </a:r>
            <a:r>
              <a:rPr lang="en-US" b="0" i="0" dirty="0">
                <a:solidFill>
                  <a:srgbClr val="292929"/>
                </a:solidFill>
                <a:effectLst/>
                <a:latin typeface="sohne"/>
              </a:rPr>
              <a:t>each figure represents 25000 unemployed people.   The right graph is a simplified version of the left graph, in which the worker icons are replaced by rectangles.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sohne"/>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sohne"/>
              </a:rPr>
              <a:t> </a:t>
            </a:r>
            <a:endParaRPr lang="en-US" dirty="0"/>
          </a:p>
          <a:p>
            <a:endParaRPr lang="en-US" b="0" i="0" dirty="0">
              <a:solidFill>
                <a:srgbClr val="292929"/>
              </a:solidFill>
              <a:effectLst/>
              <a:latin typeface="sohne"/>
            </a:endParaRP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46</a:t>
            </a:fld>
            <a:endParaRPr lang="en-US" altLang="en-US"/>
          </a:p>
        </p:txBody>
      </p:sp>
    </p:spTree>
    <p:extLst>
      <p:ext uri="{BB962C8B-B14F-4D97-AF65-F5344CB8AC3E}">
        <p14:creationId xmlns:p14="http://schemas.microsoft.com/office/powerpoint/2010/main" val="16196454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sohne"/>
              </a:rPr>
              <a:t>We automatically simplify both of these graphs in two ways.   </a:t>
            </a:r>
          </a:p>
          <a:p>
            <a:pPr marL="228600" marR="0" lvl="0" indent="-228600" algn="l" defTabSz="914400" rtl="0" eaLnBrk="0" fontAlgn="base" latinLnBrk="0" hangingPunct="0">
              <a:lnSpc>
                <a:spcPct val="100000"/>
              </a:lnSpc>
              <a:spcBef>
                <a:spcPct val="30000"/>
              </a:spcBef>
              <a:spcAft>
                <a:spcPct val="0"/>
              </a:spcAft>
              <a:buClrTx/>
              <a:buSzTx/>
              <a:buFontTx/>
              <a:buAutoNum type="arabicParenR"/>
              <a:tabLst/>
              <a:defRPr/>
            </a:pPr>
            <a:r>
              <a:rPr lang="en-US" b="0" i="0" dirty="0">
                <a:solidFill>
                  <a:srgbClr val="292929"/>
                </a:solidFill>
                <a:effectLst/>
                <a:latin typeface="sohne"/>
              </a:rPr>
              <a:t>We see 5 separate rows because the icons are closer together horizontally than vertically.   </a:t>
            </a:r>
          </a:p>
          <a:p>
            <a:pPr marL="228600" marR="0" lvl="0" indent="-228600" algn="l" defTabSz="914400" rtl="0" eaLnBrk="0" fontAlgn="base" latinLnBrk="0" hangingPunct="0">
              <a:lnSpc>
                <a:spcPct val="100000"/>
              </a:lnSpc>
              <a:spcBef>
                <a:spcPct val="30000"/>
              </a:spcBef>
              <a:spcAft>
                <a:spcPct val="0"/>
              </a:spcAft>
              <a:buClrTx/>
              <a:buSzTx/>
              <a:buFontTx/>
              <a:buAutoNum type="arabicParenR"/>
              <a:tabLst/>
              <a:defRPr/>
            </a:pPr>
            <a:r>
              <a:rPr lang="en-US" b="0" i="0" dirty="0">
                <a:solidFill>
                  <a:srgbClr val="292929"/>
                </a:solidFill>
                <a:effectLst/>
                <a:latin typeface="sohne"/>
              </a:rPr>
              <a:t>We also see groups of 4 that are closer to each other than the other icons in that row.</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sohne"/>
              </a:rPr>
              <a:t>Gestalt calls this the proximity principle.  </a:t>
            </a: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47</a:t>
            </a:fld>
            <a:endParaRPr lang="en-US" altLang="en-US"/>
          </a:p>
        </p:txBody>
      </p:sp>
    </p:spTree>
    <p:extLst>
      <p:ext uri="{BB962C8B-B14F-4D97-AF65-F5344CB8AC3E}">
        <p14:creationId xmlns:p14="http://schemas.microsoft.com/office/powerpoint/2010/main" val="9106917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sohne"/>
              </a:rPr>
              <a:t>We also see these as two separate graphs, because the of the similarity principle.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sohne"/>
              </a:rPr>
              <a:t>the figures with the hats belong to one group and the rectangles belong to another.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sohne"/>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sohne"/>
              </a:rPr>
              <a:t>Finally, the gray and pink rectangles in the right graph creates a grouping that is not there in the left graph, separating the pink month from all the rest.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sohne"/>
              </a:rPr>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sohne"/>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sohne"/>
              </a:rPr>
              <a:t> </a:t>
            </a:r>
            <a:endParaRPr lang="en-US" dirty="0"/>
          </a:p>
          <a:p>
            <a:endParaRPr lang="en-US" b="0" i="0" dirty="0">
              <a:solidFill>
                <a:srgbClr val="292929"/>
              </a:solidFill>
              <a:effectLst/>
              <a:latin typeface="sohne"/>
            </a:endParaRP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48</a:t>
            </a:fld>
            <a:endParaRPr lang="en-US" altLang="en-US"/>
          </a:p>
        </p:txBody>
      </p:sp>
    </p:spTree>
    <p:extLst>
      <p:ext uri="{BB962C8B-B14F-4D97-AF65-F5344CB8AC3E}">
        <p14:creationId xmlns:p14="http://schemas.microsoft.com/office/powerpoint/2010/main" val="904963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256BDA49-44A7-32B4-9A33-7D68A587E8A1}"/>
              </a:ext>
            </a:extLst>
          </p:cNvPr>
          <p:cNvSpPr>
            <a:spLocks noGrp="1" noRot="1" noChangeAspect="1" noTextEdit="1"/>
          </p:cNvSpPr>
          <p:nvPr>
            <p:ph type="sldImg"/>
          </p:nvPr>
        </p:nvSpPr>
        <p:spPr>
          <a:ln/>
        </p:spPr>
      </p:sp>
      <p:sp>
        <p:nvSpPr>
          <p:cNvPr id="14339" name="Notes Placeholder 2">
            <a:extLst>
              <a:ext uri="{FF2B5EF4-FFF2-40B4-BE49-F238E27FC236}">
                <a16:creationId xmlns:a16="http://schemas.microsoft.com/office/drawing/2014/main" id="{2A1937A4-7478-32E0-DAE9-14FB7F393EDB}"/>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4340" name="Slide Number Placeholder 3">
            <a:extLst>
              <a:ext uri="{FF2B5EF4-FFF2-40B4-BE49-F238E27FC236}">
                <a16:creationId xmlns:a16="http://schemas.microsoft.com/office/drawing/2014/main" id="{E03EB0E7-E152-26F2-D550-E26B18A883A9}"/>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431F31A-136D-4BCF-AD6D-E0E78FA2E46B}" type="slidenum">
              <a:rPr lang="en-US" altLang="en-US"/>
              <a:pPr/>
              <a:t>5</a:t>
            </a:fld>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559F182E-D22B-8922-61D4-B82CC9EE9EDD}"/>
              </a:ext>
            </a:extLst>
          </p:cNvPr>
          <p:cNvSpPr>
            <a:spLocks noGrp="1" noRot="1" noChangeAspect="1" noTextEdit="1"/>
          </p:cNvSpPr>
          <p:nvPr>
            <p:ph type="sldImg"/>
          </p:nvPr>
        </p:nvSpPr>
        <p:spPr>
          <a:ln/>
        </p:spPr>
      </p:sp>
      <p:sp>
        <p:nvSpPr>
          <p:cNvPr id="36867" name="Notes Placeholder 2">
            <a:extLst>
              <a:ext uri="{FF2B5EF4-FFF2-40B4-BE49-F238E27FC236}">
                <a16:creationId xmlns:a16="http://schemas.microsoft.com/office/drawing/2014/main" id="{5227D1DD-0C67-7ADF-9DD6-EC484BFC467F}"/>
              </a:ext>
            </a:extLst>
          </p:cNvPr>
          <p:cNvSpPr>
            <a:spLocks noGrp="1"/>
          </p:cNvSpPr>
          <p:nvPr>
            <p:ph type="body" idx="1"/>
          </p:nvPr>
        </p:nvSpPr>
        <p:spPr>
          <a:noFill/>
        </p:spPr>
        <p:txBody>
          <a:bodyPr/>
          <a:lstStyle/>
          <a:p>
            <a:pPr eaLnBrk="1" hangingPunct="1">
              <a:lnSpc>
                <a:spcPct val="80000"/>
              </a:lnSpc>
              <a:spcBef>
                <a:spcPct val="20000"/>
              </a:spcBef>
            </a:pPr>
            <a:r>
              <a:rPr lang="en-US" altLang="en-US" dirty="0">
                <a:latin typeface="Arial" panose="020B0604020202020204" pitchFamily="34" charset="0"/>
              </a:rPr>
              <a:t>So, what does Gestalt have to do with Python code?</a:t>
            </a:r>
          </a:p>
          <a:p>
            <a:pPr eaLnBrk="1" hangingPunct="1">
              <a:lnSpc>
                <a:spcPct val="80000"/>
              </a:lnSpc>
              <a:spcBef>
                <a:spcPct val="20000"/>
              </a:spcBef>
            </a:pPr>
            <a:r>
              <a:rPr lang="en-US" altLang="en-US" dirty="0">
                <a:latin typeface="Arial" panose="020B0604020202020204" pitchFamily="34" charset="0"/>
              </a:rPr>
              <a:t>Python code uses proximity and similarity to make code easier to read.</a:t>
            </a:r>
          </a:p>
          <a:p>
            <a:pPr marL="0" marR="0" lvl="0" indent="0" algn="l" defTabSz="914400" rtl="0" eaLnBrk="1" fontAlgn="base" latinLnBrk="0" hangingPunct="1">
              <a:lnSpc>
                <a:spcPct val="80000"/>
              </a:lnSpc>
              <a:spcBef>
                <a:spcPct val="20000"/>
              </a:spcBef>
              <a:spcAft>
                <a:spcPct val="0"/>
              </a:spcAft>
              <a:buClrTx/>
              <a:buSzTx/>
              <a:buFontTx/>
              <a:buNone/>
              <a:tabLst/>
              <a:defRPr/>
            </a:pPr>
            <a:r>
              <a:rPr lang="en-US" altLang="en-US" dirty="0">
                <a:latin typeface="Arial" panose="020B0604020202020204" pitchFamily="34" charset="0"/>
              </a:rPr>
              <a:t>The indentation creates proximate groups. </a:t>
            </a:r>
          </a:p>
          <a:p>
            <a:pPr eaLnBrk="1" hangingPunct="1">
              <a:lnSpc>
                <a:spcPct val="80000"/>
              </a:lnSpc>
              <a:spcBef>
                <a:spcPct val="20000"/>
              </a:spcBef>
            </a:pPr>
            <a:r>
              <a:rPr lang="en-US" altLang="en-US" dirty="0">
                <a:latin typeface="Arial" panose="020B0604020202020204" pitchFamily="34" charset="0"/>
              </a:rPr>
              <a:t>The syntax coloring forms similarity patterns.</a:t>
            </a: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r>
              <a:rPr lang="en-US" dirty="0">
                <a:solidFill>
                  <a:srgbClr val="808080"/>
                </a:solidFill>
                <a:effectLst/>
              </a:rPr>
              <a:t>======================================</a:t>
            </a:r>
          </a:p>
          <a:p>
            <a:pPr eaLnBrk="1" hangingPunct="1">
              <a:lnSpc>
                <a:spcPct val="80000"/>
              </a:lnSpc>
              <a:spcBef>
                <a:spcPct val="20000"/>
              </a:spcBef>
            </a:pPr>
            <a:r>
              <a:rPr lang="en-US" dirty="0">
                <a:solidFill>
                  <a:srgbClr val="808080"/>
                </a:solidFill>
                <a:effectLst/>
              </a:rPr>
              <a:t># aySpeak.py</a:t>
            </a:r>
            <a:br>
              <a:rPr lang="en-US" dirty="0">
                <a:solidFill>
                  <a:srgbClr val="808080"/>
                </a:solidFill>
                <a:effectLst/>
              </a:rPr>
            </a:br>
            <a:r>
              <a:rPr lang="en-US" dirty="0">
                <a:solidFill>
                  <a:srgbClr val="808080"/>
                </a:solidFill>
                <a:effectLst/>
              </a:rPr>
              <a:t># Purpose: Translate English to </a:t>
            </a:r>
            <a:r>
              <a:rPr lang="en-US" dirty="0" err="1">
                <a:solidFill>
                  <a:srgbClr val="808080"/>
                </a:solidFill>
                <a:effectLst/>
              </a:rPr>
              <a:t>aySpeak</a:t>
            </a:r>
            <a:br>
              <a:rPr lang="en-US" dirty="0">
                <a:solidFill>
                  <a:srgbClr val="808080"/>
                </a:solidFill>
                <a:effectLst/>
              </a:rPr>
            </a:br>
            <a:r>
              <a:rPr lang="en-US" dirty="0">
                <a:solidFill>
                  <a:srgbClr val="808080"/>
                </a:solidFill>
                <a:effectLst/>
              </a:rPr>
              <a:t># Usage: Any phrase (any number of words)</a:t>
            </a:r>
            <a:br>
              <a:rPr lang="en-US" dirty="0">
                <a:solidFill>
                  <a:srgbClr val="808080"/>
                </a:solidFill>
                <a:effectLst/>
              </a:rPr>
            </a:br>
            <a:r>
              <a:rPr lang="en-US" dirty="0">
                <a:solidFill>
                  <a:srgbClr val="808080"/>
                </a:solidFill>
                <a:effectLst/>
              </a:rPr>
              <a:t># Example input:  Do you know how to ice skate?</a:t>
            </a:r>
            <a:br>
              <a:rPr lang="en-US" dirty="0">
                <a:solidFill>
                  <a:srgbClr val="808080"/>
                </a:solidFill>
                <a:effectLst/>
              </a:rPr>
            </a:br>
            <a:r>
              <a:rPr lang="en-US" dirty="0">
                <a:solidFill>
                  <a:srgbClr val="808080"/>
                </a:solidFill>
                <a:effectLst/>
              </a:rPr>
              <a:t># Example output: Translation: </a:t>
            </a:r>
            <a:r>
              <a:rPr lang="en-US" dirty="0" err="1">
                <a:solidFill>
                  <a:srgbClr val="808080"/>
                </a:solidFill>
                <a:effectLst/>
              </a:rPr>
              <a:t>oDay</a:t>
            </a:r>
            <a:r>
              <a:rPr lang="en-US" dirty="0">
                <a:solidFill>
                  <a:srgbClr val="808080"/>
                </a:solidFill>
                <a:effectLst/>
              </a:rPr>
              <a:t> </a:t>
            </a:r>
            <a:r>
              <a:rPr lang="en-US" dirty="0" err="1">
                <a:solidFill>
                  <a:srgbClr val="808080"/>
                </a:solidFill>
                <a:effectLst/>
              </a:rPr>
              <a:t>youay</a:t>
            </a:r>
            <a:r>
              <a:rPr lang="en-US" dirty="0">
                <a:solidFill>
                  <a:srgbClr val="808080"/>
                </a:solidFill>
                <a:effectLst/>
              </a:rPr>
              <a:t> </a:t>
            </a:r>
            <a:r>
              <a:rPr lang="en-US" dirty="0" err="1">
                <a:solidFill>
                  <a:srgbClr val="808080"/>
                </a:solidFill>
                <a:effectLst/>
              </a:rPr>
              <a:t>owknay</a:t>
            </a:r>
            <a:r>
              <a:rPr lang="en-US" dirty="0">
                <a:solidFill>
                  <a:srgbClr val="808080"/>
                </a:solidFill>
                <a:effectLst/>
              </a:rPr>
              <a:t> </a:t>
            </a:r>
            <a:r>
              <a:rPr lang="en-US" dirty="0" err="1">
                <a:solidFill>
                  <a:srgbClr val="808080"/>
                </a:solidFill>
                <a:effectLst/>
              </a:rPr>
              <a:t>owhay</a:t>
            </a:r>
            <a:r>
              <a:rPr lang="en-US" dirty="0">
                <a:solidFill>
                  <a:srgbClr val="808080"/>
                </a:solidFill>
                <a:effectLst/>
              </a:rPr>
              <a:t> </a:t>
            </a:r>
            <a:r>
              <a:rPr lang="en-US" dirty="0" err="1">
                <a:solidFill>
                  <a:srgbClr val="808080"/>
                </a:solidFill>
                <a:effectLst/>
              </a:rPr>
              <a:t>otay</a:t>
            </a:r>
            <a:r>
              <a:rPr lang="en-US" dirty="0">
                <a:solidFill>
                  <a:srgbClr val="808080"/>
                </a:solidFill>
                <a:effectLst/>
              </a:rPr>
              <a:t> </a:t>
            </a:r>
            <a:r>
              <a:rPr lang="en-US" dirty="0" err="1">
                <a:solidFill>
                  <a:srgbClr val="808080"/>
                </a:solidFill>
                <a:effectLst/>
              </a:rPr>
              <a:t>iceay</a:t>
            </a:r>
            <a:r>
              <a:rPr lang="en-US" dirty="0">
                <a:solidFill>
                  <a:srgbClr val="808080"/>
                </a:solidFill>
                <a:effectLst/>
              </a:rPr>
              <a:t> </a:t>
            </a:r>
            <a:r>
              <a:rPr lang="en-US" dirty="0" err="1">
                <a:solidFill>
                  <a:srgbClr val="808080"/>
                </a:solidFill>
                <a:effectLst/>
              </a:rPr>
              <a:t>ate?skay</a:t>
            </a:r>
            <a:br>
              <a:rPr lang="en-US" dirty="0">
                <a:solidFill>
                  <a:srgbClr val="808080"/>
                </a:solidFill>
                <a:effectLst/>
              </a:rPr>
            </a:br>
            <a:br>
              <a:rPr lang="en-US" dirty="0">
                <a:solidFill>
                  <a:srgbClr val="808080"/>
                </a:solidFill>
                <a:effectLst/>
              </a:rPr>
            </a:br>
            <a:r>
              <a:rPr lang="en-US" dirty="0">
                <a:solidFill>
                  <a:srgbClr val="CC7832"/>
                </a:solidFill>
                <a:effectLst/>
              </a:rPr>
              <a:t>import </a:t>
            </a:r>
            <a:r>
              <a:rPr lang="en-US" dirty="0"/>
              <a:t>sys</a:t>
            </a:r>
            <a:br>
              <a:rPr lang="en-US" dirty="0"/>
            </a:br>
            <a:br>
              <a:rPr lang="en-US" dirty="0"/>
            </a:br>
            <a:r>
              <a:rPr lang="en-US" dirty="0" err="1"/>
              <a:t>sys.argv.pop</a:t>
            </a:r>
            <a:r>
              <a:rPr lang="en-US" dirty="0"/>
              <a:t>(</a:t>
            </a:r>
            <a:r>
              <a:rPr lang="en-US" dirty="0">
                <a:solidFill>
                  <a:srgbClr val="6897BB"/>
                </a:solidFill>
                <a:effectLst/>
              </a:rPr>
              <a:t>0</a:t>
            </a:r>
            <a:r>
              <a:rPr lang="en-US" dirty="0"/>
              <a:t>)  </a:t>
            </a:r>
            <a:r>
              <a:rPr lang="en-US" dirty="0">
                <a:solidFill>
                  <a:srgbClr val="808080"/>
                </a:solidFill>
                <a:effectLst/>
              </a:rPr>
              <a:t># Pop script </a:t>
            </a:r>
            <a:r>
              <a:rPr lang="en-US" dirty="0" err="1">
                <a:solidFill>
                  <a:srgbClr val="808080"/>
                </a:solidFill>
                <a:effectLst/>
              </a:rPr>
              <a:t>ath</a:t>
            </a:r>
            <a:r>
              <a:rPr lang="en-US" dirty="0">
                <a:solidFill>
                  <a:srgbClr val="808080"/>
                </a:solidFill>
                <a:effectLst/>
              </a:rPr>
              <a:t> off list.</a:t>
            </a:r>
            <a:br>
              <a:rPr lang="en-US" dirty="0">
                <a:solidFill>
                  <a:srgbClr val="808080"/>
                </a:solidFill>
                <a:effectLst/>
              </a:rPr>
            </a:br>
            <a:r>
              <a:rPr lang="en-US" dirty="0" err="1"/>
              <a:t>word_list</a:t>
            </a:r>
            <a:r>
              <a:rPr lang="en-US" dirty="0"/>
              <a:t> = </a:t>
            </a:r>
            <a:r>
              <a:rPr lang="en-US" dirty="0" err="1"/>
              <a:t>sys.argv</a:t>
            </a:r>
            <a:br>
              <a:rPr lang="en-US" dirty="0"/>
            </a:br>
            <a:r>
              <a:rPr lang="en-US" dirty="0" err="1"/>
              <a:t>vowel_list</a:t>
            </a:r>
            <a:r>
              <a:rPr lang="en-US" dirty="0"/>
              <a:t> = [</a:t>
            </a:r>
            <a:r>
              <a:rPr lang="en-US" dirty="0">
                <a:solidFill>
                  <a:srgbClr val="6A8759"/>
                </a:solidFill>
                <a:effectLst/>
              </a:rPr>
              <a:t>"a"</a:t>
            </a:r>
            <a:r>
              <a:rPr lang="en-US" dirty="0">
                <a:solidFill>
                  <a:srgbClr val="CC7832"/>
                </a:solidFill>
                <a:effectLst/>
              </a:rPr>
              <a:t>, </a:t>
            </a:r>
            <a:r>
              <a:rPr lang="en-US" dirty="0">
                <a:solidFill>
                  <a:srgbClr val="6A8759"/>
                </a:solidFill>
                <a:effectLst/>
              </a:rPr>
              <a:t>"e"</a:t>
            </a:r>
            <a:r>
              <a:rPr lang="en-US" dirty="0">
                <a:solidFill>
                  <a:srgbClr val="CC7832"/>
                </a:solidFill>
                <a:effectLst/>
              </a:rPr>
              <a:t>, </a:t>
            </a:r>
            <a:r>
              <a:rPr lang="en-US" dirty="0">
                <a:solidFill>
                  <a:srgbClr val="6A8759"/>
                </a:solidFill>
                <a:effectLst/>
              </a:rPr>
              <a:t>"</a:t>
            </a:r>
            <a:r>
              <a:rPr lang="en-US" dirty="0" err="1">
                <a:solidFill>
                  <a:srgbClr val="6A8759"/>
                </a:solidFill>
                <a:effectLst/>
              </a:rPr>
              <a:t>i</a:t>
            </a:r>
            <a:r>
              <a:rPr lang="en-US" dirty="0">
                <a:solidFill>
                  <a:srgbClr val="6A8759"/>
                </a:solidFill>
                <a:effectLst/>
              </a:rPr>
              <a:t>"</a:t>
            </a:r>
            <a:r>
              <a:rPr lang="en-US" dirty="0">
                <a:solidFill>
                  <a:srgbClr val="CC7832"/>
                </a:solidFill>
                <a:effectLst/>
              </a:rPr>
              <a:t>, </a:t>
            </a:r>
            <a:r>
              <a:rPr lang="en-US" dirty="0">
                <a:solidFill>
                  <a:srgbClr val="6A8759"/>
                </a:solidFill>
                <a:effectLst/>
              </a:rPr>
              <a:t>"o"</a:t>
            </a:r>
            <a:r>
              <a:rPr lang="en-US" dirty="0">
                <a:solidFill>
                  <a:srgbClr val="CC7832"/>
                </a:solidFill>
                <a:effectLst/>
              </a:rPr>
              <a:t>, </a:t>
            </a:r>
            <a:r>
              <a:rPr lang="en-US" dirty="0">
                <a:solidFill>
                  <a:srgbClr val="6A8759"/>
                </a:solidFill>
                <a:effectLst/>
              </a:rPr>
              <a:t>"u"</a:t>
            </a:r>
            <a:r>
              <a:rPr lang="en-US" dirty="0">
                <a:solidFill>
                  <a:srgbClr val="CC7832"/>
                </a:solidFill>
                <a:effectLst/>
              </a:rPr>
              <a:t>, </a:t>
            </a:r>
            <a:r>
              <a:rPr lang="en-US" dirty="0">
                <a:solidFill>
                  <a:srgbClr val="6A8759"/>
                </a:solidFill>
                <a:effectLst/>
              </a:rPr>
              <a:t>"y"</a:t>
            </a:r>
            <a:r>
              <a:rPr lang="en-US" dirty="0"/>
              <a:t>]</a:t>
            </a:r>
            <a:br>
              <a:rPr lang="en-US" dirty="0"/>
            </a:br>
            <a:r>
              <a:rPr lang="en-US" dirty="0" err="1"/>
              <a:t>ay_speak_list</a:t>
            </a:r>
            <a:r>
              <a:rPr lang="en-US" dirty="0"/>
              <a:t> = []</a:t>
            </a:r>
            <a:br>
              <a:rPr lang="en-US" dirty="0"/>
            </a:br>
            <a:r>
              <a:rPr lang="en-US" dirty="0"/>
              <a:t>phrase = </a:t>
            </a:r>
            <a:r>
              <a:rPr lang="en-US" dirty="0">
                <a:solidFill>
                  <a:srgbClr val="6A8759"/>
                </a:solidFill>
                <a:effectLst/>
              </a:rPr>
              <a:t>""</a:t>
            </a:r>
            <a:br>
              <a:rPr lang="en-US" dirty="0">
                <a:solidFill>
                  <a:srgbClr val="6A8759"/>
                </a:solidFill>
                <a:effectLst/>
              </a:rPr>
            </a:br>
            <a:r>
              <a:rPr lang="en-US" dirty="0">
                <a:solidFill>
                  <a:srgbClr val="CC7832"/>
                </a:solidFill>
                <a:effectLst/>
              </a:rPr>
              <a:t>for </a:t>
            </a:r>
            <a:r>
              <a:rPr lang="en-US" dirty="0"/>
              <a:t>word </a:t>
            </a:r>
            <a:r>
              <a:rPr lang="en-US" dirty="0">
                <a:solidFill>
                  <a:srgbClr val="CC7832"/>
                </a:solidFill>
                <a:effectLst/>
              </a:rPr>
              <a:t>in </a:t>
            </a:r>
            <a:r>
              <a:rPr lang="en-US" dirty="0" err="1"/>
              <a:t>word_list</a:t>
            </a:r>
            <a:r>
              <a:rPr lang="en-US" dirty="0"/>
              <a:t>:</a:t>
            </a:r>
            <a:br>
              <a:rPr lang="en-US" dirty="0"/>
            </a:br>
            <a:r>
              <a:rPr lang="en-US" dirty="0"/>
              <a:t>    </a:t>
            </a:r>
            <a:r>
              <a:rPr lang="en-US" dirty="0" err="1"/>
              <a:t>vowel_position</a:t>
            </a:r>
            <a:r>
              <a:rPr lang="en-US" dirty="0"/>
              <a:t> = </a:t>
            </a:r>
            <a:r>
              <a:rPr lang="en-US" dirty="0">
                <a:solidFill>
                  <a:srgbClr val="6897BB"/>
                </a:solidFill>
                <a:effectLst/>
              </a:rPr>
              <a:t>0</a:t>
            </a:r>
            <a:br>
              <a:rPr lang="en-US" dirty="0">
                <a:solidFill>
                  <a:srgbClr val="6897BB"/>
                </a:solidFill>
                <a:effectLst/>
              </a:rPr>
            </a:br>
            <a:r>
              <a:rPr lang="en-US" dirty="0">
                <a:solidFill>
                  <a:srgbClr val="6897BB"/>
                </a:solidFill>
                <a:effectLst/>
              </a:rPr>
              <a:t>    </a:t>
            </a:r>
            <a:r>
              <a:rPr lang="en-US" dirty="0"/>
              <a:t>letter = word[</a:t>
            </a:r>
            <a:r>
              <a:rPr lang="en-US" dirty="0" err="1"/>
              <a:t>vowel_position</a:t>
            </a:r>
            <a:r>
              <a:rPr lang="en-US" dirty="0"/>
              <a:t>]</a:t>
            </a:r>
            <a:br>
              <a:rPr lang="en-US" dirty="0"/>
            </a:br>
            <a:r>
              <a:rPr lang="en-US" dirty="0"/>
              <a:t>    </a:t>
            </a:r>
            <a:r>
              <a:rPr lang="en-US" dirty="0">
                <a:solidFill>
                  <a:srgbClr val="CC7832"/>
                </a:solidFill>
                <a:effectLst/>
              </a:rPr>
              <a:t>while </a:t>
            </a:r>
            <a:r>
              <a:rPr lang="en-US" dirty="0"/>
              <a:t>letter </a:t>
            </a:r>
            <a:r>
              <a:rPr lang="en-US" dirty="0">
                <a:solidFill>
                  <a:srgbClr val="CC7832"/>
                </a:solidFill>
                <a:effectLst/>
              </a:rPr>
              <a:t>not in </a:t>
            </a:r>
            <a:r>
              <a:rPr lang="en-US" dirty="0" err="1"/>
              <a:t>vowel_list</a:t>
            </a:r>
            <a:r>
              <a:rPr lang="en-US" dirty="0"/>
              <a:t>:</a:t>
            </a:r>
            <a:br>
              <a:rPr lang="en-US" dirty="0"/>
            </a:br>
            <a:r>
              <a:rPr lang="en-US" dirty="0"/>
              <a:t>        </a:t>
            </a:r>
            <a:r>
              <a:rPr lang="en-US" dirty="0" err="1"/>
              <a:t>vowel_position</a:t>
            </a:r>
            <a:r>
              <a:rPr lang="en-US" dirty="0"/>
              <a:t> = </a:t>
            </a:r>
            <a:r>
              <a:rPr lang="en-US" dirty="0" err="1"/>
              <a:t>vowel_position</a:t>
            </a:r>
            <a:r>
              <a:rPr lang="en-US" dirty="0"/>
              <a:t> + </a:t>
            </a:r>
            <a:r>
              <a:rPr lang="en-US" dirty="0">
                <a:solidFill>
                  <a:srgbClr val="6897BB"/>
                </a:solidFill>
                <a:effectLst/>
              </a:rPr>
              <a:t>1</a:t>
            </a:r>
            <a:br>
              <a:rPr lang="en-US" dirty="0">
                <a:solidFill>
                  <a:srgbClr val="6897BB"/>
                </a:solidFill>
                <a:effectLst/>
              </a:rPr>
            </a:br>
            <a:r>
              <a:rPr lang="en-US" dirty="0">
                <a:solidFill>
                  <a:srgbClr val="6897BB"/>
                </a:solidFill>
                <a:effectLst/>
              </a:rPr>
              <a:t>        </a:t>
            </a:r>
            <a:r>
              <a:rPr lang="en-US" dirty="0"/>
              <a:t>letter = word[</a:t>
            </a:r>
            <a:r>
              <a:rPr lang="en-US" dirty="0" err="1"/>
              <a:t>vowel_position</a:t>
            </a:r>
            <a:r>
              <a:rPr lang="en-US" dirty="0"/>
              <a:t>]</a:t>
            </a:r>
            <a:br>
              <a:rPr lang="en-US" dirty="0"/>
            </a:br>
            <a:r>
              <a:rPr lang="en-US" dirty="0"/>
              <a:t>        </a:t>
            </a:r>
            <a:r>
              <a:rPr lang="en-US" dirty="0">
                <a:solidFill>
                  <a:srgbClr val="CC7832"/>
                </a:solidFill>
                <a:effectLst/>
              </a:rPr>
              <a:t>if </a:t>
            </a:r>
            <a:r>
              <a:rPr lang="en-US" dirty="0" err="1"/>
              <a:t>letter.upper</a:t>
            </a:r>
            <a:r>
              <a:rPr lang="en-US" dirty="0"/>
              <a:t>() == </a:t>
            </a:r>
            <a:r>
              <a:rPr lang="en-US" dirty="0">
                <a:solidFill>
                  <a:srgbClr val="6A8759"/>
                </a:solidFill>
                <a:effectLst/>
              </a:rPr>
              <a:t>"Y"</a:t>
            </a:r>
            <a:r>
              <a:rPr lang="en-US" dirty="0"/>
              <a:t>:</a:t>
            </a:r>
            <a:br>
              <a:rPr lang="en-US" dirty="0"/>
            </a:br>
            <a:r>
              <a:rPr lang="en-US" dirty="0"/>
              <a:t>            </a:t>
            </a:r>
            <a:r>
              <a:rPr lang="en-US" dirty="0">
                <a:solidFill>
                  <a:srgbClr val="8888C6"/>
                </a:solidFill>
                <a:effectLst/>
              </a:rPr>
              <a:t>print</a:t>
            </a:r>
            <a:r>
              <a:rPr lang="en-US" dirty="0"/>
              <a:t>(</a:t>
            </a:r>
            <a:r>
              <a:rPr lang="en-US" dirty="0">
                <a:solidFill>
                  <a:srgbClr val="6A8759"/>
                </a:solidFill>
                <a:effectLst/>
              </a:rPr>
              <a:t>"Yippee!"</a:t>
            </a:r>
            <a:r>
              <a:rPr lang="en-US" dirty="0"/>
              <a:t>)</a:t>
            </a:r>
            <a:br>
              <a:rPr lang="en-US" dirty="0"/>
            </a:br>
            <a:r>
              <a:rPr lang="en-US" dirty="0"/>
              <a:t>        </a:t>
            </a:r>
            <a:r>
              <a:rPr lang="en-US" dirty="0">
                <a:solidFill>
                  <a:srgbClr val="CC7832"/>
                </a:solidFill>
                <a:effectLst/>
              </a:rPr>
              <a:t>else</a:t>
            </a:r>
            <a:r>
              <a:rPr lang="en-US" dirty="0"/>
              <a:t>:</a:t>
            </a:r>
            <a:br>
              <a:rPr lang="en-US" dirty="0"/>
            </a:br>
            <a:r>
              <a:rPr lang="en-US" dirty="0"/>
              <a:t>            </a:t>
            </a:r>
            <a:r>
              <a:rPr lang="en-US" dirty="0">
                <a:solidFill>
                  <a:srgbClr val="8888C6"/>
                </a:solidFill>
                <a:effectLst/>
              </a:rPr>
              <a:t>print</a:t>
            </a:r>
            <a:r>
              <a:rPr lang="en-US" dirty="0"/>
              <a:t>(</a:t>
            </a:r>
            <a:r>
              <a:rPr lang="en-US" dirty="0">
                <a:solidFill>
                  <a:srgbClr val="6A8759"/>
                </a:solidFill>
                <a:effectLst/>
              </a:rPr>
              <a:t>"Aha!"</a:t>
            </a:r>
            <a:r>
              <a:rPr lang="en-US" dirty="0"/>
              <a:t>)</a:t>
            </a:r>
            <a:br>
              <a:rPr lang="en-US" dirty="0"/>
            </a:br>
            <a:r>
              <a:rPr lang="en-US" dirty="0"/>
              <a:t>    length = </a:t>
            </a:r>
            <a:r>
              <a:rPr lang="en-US" dirty="0" err="1">
                <a:solidFill>
                  <a:srgbClr val="8888C6"/>
                </a:solidFill>
                <a:effectLst/>
              </a:rPr>
              <a:t>len</a:t>
            </a:r>
            <a:r>
              <a:rPr lang="en-US" dirty="0"/>
              <a:t>(word)</a:t>
            </a:r>
            <a:br>
              <a:rPr lang="en-US" dirty="0"/>
            </a:br>
            <a:r>
              <a:rPr lang="en-US" dirty="0"/>
              <a:t>    front = word[</a:t>
            </a:r>
            <a:r>
              <a:rPr lang="en-US" dirty="0" err="1"/>
              <a:t>vowel_position:length</a:t>
            </a:r>
            <a:r>
              <a:rPr lang="en-US" dirty="0"/>
              <a:t>]</a:t>
            </a:r>
            <a:br>
              <a:rPr lang="en-US" dirty="0"/>
            </a:br>
            <a:r>
              <a:rPr lang="en-US" dirty="0"/>
              <a:t>    back = word[:</a:t>
            </a:r>
            <a:r>
              <a:rPr lang="en-US" dirty="0" err="1"/>
              <a:t>vowel_position</a:t>
            </a:r>
            <a:r>
              <a:rPr lang="en-US" dirty="0"/>
              <a:t>] + </a:t>
            </a:r>
            <a:r>
              <a:rPr lang="en-US" dirty="0">
                <a:solidFill>
                  <a:srgbClr val="6A8759"/>
                </a:solidFill>
                <a:effectLst/>
              </a:rPr>
              <a:t>"ay"</a:t>
            </a:r>
            <a:br>
              <a:rPr lang="en-US" dirty="0">
                <a:solidFill>
                  <a:srgbClr val="6A8759"/>
                </a:solidFill>
                <a:effectLst/>
              </a:rPr>
            </a:br>
            <a:r>
              <a:rPr lang="en-US" dirty="0">
                <a:solidFill>
                  <a:srgbClr val="6A8759"/>
                </a:solidFill>
                <a:effectLst/>
              </a:rPr>
              <a:t>    </a:t>
            </a:r>
            <a:r>
              <a:rPr lang="en-US" dirty="0" err="1"/>
              <a:t>back.lower</a:t>
            </a:r>
            <a:r>
              <a:rPr lang="en-US" dirty="0"/>
              <a:t>()</a:t>
            </a:r>
            <a:br>
              <a:rPr lang="en-US" dirty="0"/>
            </a:br>
            <a:r>
              <a:rPr lang="en-US" dirty="0"/>
              <a:t>    </a:t>
            </a:r>
            <a:r>
              <a:rPr lang="en-US" dirty="0" err="1"/>
              <a:t>ay_speak_list.append</a:t>
            </a:r>
            <a:r>
              <a:rPr lang="en-US" dirty="0"/>
              <a:t>(front + back)</a:t>
            </a:r>
            <a:br>
              <a:rPr lang="en-US" dirty="0"/>
            </a:br>
            <a:r>
              <a:rPr lang="en-US" dirty="0"/>
              <a:t>    phrase = </a:t>
            </a:r>
            <a:r>
              <a:rPr lang="en-US" dirty="0">
                <a:solidFill>
                  <a:srgbClr val="6A8759"/>
                </a:solidFill>
                <a:effectLst/>
              </a:rPr>
              <a:t>" "</a:t>
            </a:r>
            <a:r>
              <a:rPr lang="en-US" dirty="0"/>
              <a:t>.join(</a:t>
            </a:r>
            <a:r>
              <a:rPr lang="en-US" dirty="0" err="1"/>
              <a:t>ay_speak_list</a:t>
            </a:r>
            <a:r>
              <a:rPr lang="en-US" dirty="0"/>
              <a:t>)</a:t>
            </a:r>
            <a:br>
              <a:rPr lang="en-US" dirty="0"/>
            </a:br>
            <a:r>
              <a:rPr lang="en-US" dirty="0">
                <a:solidFill>
                  <a:srgbClr val="8888C6"/>
                </a:solidFill>
                <a:effectLst/>
              </a:rPr>
              <a:t>print</a:t>
            </a:r>
            <a:r>
              <a:rPr lang="en-US" dirty="0"/>
              <a:t>(</a:t>
            </a:r>
            <a:r>
              <a:rPr lang="en-US" dirty="0" err="1">
                <a:solidFill>
                  <a:srgbClr val="6A8759"/>
                </a:solidFill>
                <a:effectLst/>
              </a:rPr>
              <a:t>f"Translation</a:t>
            </a:r>
            <a:r>
              <a:rPr lang="en-US" dirty="0">
                <a:solidFill>
                  <a:srgbClr val="6A8759"/>
                </a:solidFill>
                <a:effectLst/>
              </a:rPr>
              <a:t>: </a:t>
            </a:r>
            <a:r>
              <a:rPr lang="en-US" dirty="0">
                <a:solidFill>
                  <a:srgbClr val="CC7832"/>
                </a:solidFill>
                <a:effectLst/>
              </a:rPr>
              <a:t>{</a:t>
            </a:r>
            <a:r>
              <a:rPr lang="en-US" dirty="0"/>
              <a:t>phrase</a:t>
            </a:r>
            <a:r>
              <a:rPr lang="en-US" dirty="0">
                <a:solidFill>
                  <a:srgbClr val="CC7832"/>
                </a:solidFill>
                <a:effectLst/>
              </a:rPr>
              <a:t>}</a:t>
            </a:r>
            <a:r>
              <a:rPr lang="en-US" dirty="0">
                <a:solidFill>
                  <a:srgbClr val="6A8759"/>
                </a:solidFill>
                <a:effectLst/>
              </a:rPr>
              <a:t>"</a:t>
            </a:r>
            <a:r>
              <a:rPr lang="en-US" dirty="0"/>
              <a:t>)</a:t>
            </a:r>
            <a:endParaRPr lang="en-US" altLang="en-US" dirty="0">
              <a:latin typeface="Arial" panose="020B0604020202020204" pitchFamily="34" charset="0"/>
            </a:endParaRPr>
          </a:p>
        </p:txBody>
      </p:sp>
      <p:sp>
        <p:nvSpPr>
          <p:cNvPr id="36868" name="Slide Number Placeholder 3">
            <a:extLst>
              <a:ext uri="{FF2B5EF4-FFF2-40B4-BE49-F238E27FC236}">
                <a16:creationId xmlns:a16="http://schemas.microsoft.com/office/drawing/2014/main" id="{11A5C810-B151-7DB0-0D56-02EA8659FC8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AD39646-1EF0-466F-9A57-DCE4074ED4D5}" type="slidenum">
              <a:rPr lang="en-US" altLang="en-US"/>
              <a:pPr/>
              <a:t>49</a:t>
            </a:fld>
            <a:endParaRPr lang="en-US" altLang="en-US"/>
          </a:p>
        </p:txBody>
      </p:sp>
    </p:spTree>
    <p:extLst>
      <p:ext uri="{BB962C8B-B14F-4D97-AF65-F5344CB8AC3E}">
        <p14:creationId xmlns:p14="http://schemas.microsoft.com/office/powerpoint/2010/main" val="10593404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559F182E-D22B-8922-61D4-B82CC9EE9EDD}"/>
              </a:ext>
            </a:extLst>
          </p:cNvPr>
          <p:cNvSpPr>
            <a:spLocks noGrp="1" noRot="1" noChangeAspect="1" noTextEdit="1"/>
          </p:cNvSpPr>
          <p:nvPr>
            <p:ph type="sldImg"/>
          </p:nvPr>
        </p:nvSpPr>
        <p:spPr>
          <a:ln/>
        </p:spPr>
      </p:sp>
      <p:sp>
        <p:nvSpPr>
          <p:cNvPr id="36867" name="Notes Placeholder 2">
            <a:extLst>
              <a:ext uri="{FF2B5EF4-FFF2-40B4-BE49-F238E27FC236}">
                <a16:creationId xmlns:a16="http://schemas.microsoft.com/office/drawing/2014/main" id="{5227D1DD-0C67-7ADF-9DD6-EC484BFC467F}"/>
              </a:ext>
            </a:extLst>
          </p:cNvPr>
          <p:cNvSpPr>
            <a:spLocks noGrp="1"/>
          </p:cNvSpPr>
          <p:nvPr>
            <p:ph type="body" idx="1"/>
          </p:nvPr>
        </p:nvSpPr>
        <p:spPr>
          <a:noFill/>
        </p:spPr>
        <p:txBody>
          <a:bodyPr/>
          <a:lstStyle/>
          <a:p>
            <a:pPr eaLnBrk="1" hangingPunct="1">
              <a:lnSpc>
                <a:spcPct val="80000"/>
              </a:lnSpc>
              <a:spcBef>
                <a:spcPct val="20000"/>
              </a:spcBef>
            </a:pPr>
            <a:r>
              <a:rPr lang="en-US" altLang="en-US" dirty="0">
                <a:latin typeface="Arial" panose="020B0604020202020204" pitchFamily="34" charset="0"/>
              </a:rPr>
              <a:t>This script uses indentation to group lines 15 through 29.</a:t>
            </a: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r>
              <a:rPr lang="en-US" altLang="en-US" dirty="0">
                <a:latin typeface="Arial" panose="020B0604020202020204" pitchFamily="34" charset="0"/>
              </a:rPr>
              <a:t>Another example: </a:t>
            </a: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r>
              <a:rPr lang="en-US" altLang="en-US" dirty="0">
                <a:latin typeface="Arial" panose="020B0604020202020204" pitchFamily="34" charset="0"/>
              </a:rPr>
              <a:t>GET tree inventory dataset</a:t>
            </a:r>
          </a:p>
          <a:p>
            <a:pPr eaLnBrk="1" hangingPunct="1">
              <a:lnSpc>
                <a:spcPct val="80000"/>
              </a:lnSpc>
              <a:spcBef>
                <a:spcPct val="20000"/>
              </a:spcBef>
            </a:pPr>
            <a:r>
              <a:rPr lang="en-US" altLang="en-US" dirty="0">
                <a:latin typeface="Arial" panose="020B0604020202020204" pitchFamily="34" charset="0"/>
              </a:rPr>
              <a:t>GET list of spread sheets</a:t>
            </a:r>
          </a:p>
          <a:p>
            <a:pPr eaLnBrk="1" hangingPunct="1">
              <a:lnSpc>
                <a:spcPct val="80000"/>
              </a:lnSpc>
              <a:spcBef>
                <a:spcPct val="20000"/>
              </a:spcBef>
            </a:pPr>
            <a:r>
              <a:rPr lang="en-US" altLang="en-US" dirty="0">
                <a:latin typeface="Arial" panose="020B0604020202020204" pitchFamily="34" charset="0"/>
              </a:rPr>
              <a:t>FOR each spread sheet in the list</a:t>
            </a:r>
          </a:p>
          <a:p>
            <a:pPr eaLnBrk="1" hangingPunct="1">
              <a:lnSpc>
                <a:spcPct val="80000"/>
              </a:lnSpc>
              <a:spcBef>
                <a:spcPct val="20000"/>
              </a:spcBef>
            </a:pPr>
            <a:r>
              <a:rPr lang="en-US" altLang="en-US" dirty="0">
                <a:latin typeface="Arial" panose="020B0604020202020204" pitchFamily="34" charset="0"/>
              </a:rPr>
              <a:t>	FOR EACH tree record in the current spread sheet</a:t>
            </a:r>
          </a:p>
          <a:p>
            <a:pPr eaLnBrk="1" hangingPunct="1">
              <a:lnSpc>
                <a:spcPct val="80000"/>
              </a:lnSpc>
              <a:spcBef>
                <a:spcPct val="20000"/>
              </a:spcBef>
            </a:pPr>
            <a:r>
              <a:rPr lang="en-US" altLang="en-US" dirty="0">
                <a:latin typeface="Arial" panose="020B0604020202020204" pitchFamily="34" charset="0"/>
              </a:rPr>
              <a:t>		IF tree record is not in the database THEN</a:t>
            </a:r>
          </a:p>
          <a:p>
            <a:pPr eaLnBrk="1" hangingPunct="1">
              <a:lnSpc>
                <a:spcPct val="80000"/>
              </a:lnSpc>
              <a:spcBef>
                <a:spcPct val="20000"/>
              </a:spcBef>
            </a:pPr>
            <a:r>
              <a:rPr lang="en-US" altLang="en-US" dirty="0">
                <a:latin typeface="Arial" panose="020B0604020202020204" pitchFamily="34" charset="0"/>
              </a:rPr>
              <a:t>		                ADD tree record to the database</a:t>
            </a:r>
          </a:p>
          <a:p>
            <a:pPr eaLnBrk="1" hangingPunct="1">
              <a:lnSpc>
                <a:spcPct val="80000"/>
              </a:lnSpc>
              <a:spcBef>
                <a:spcPct val="20000"/>
              </a:spcBef>
            </a:pPr>
            <a:r>
              <a:rPr lang="en-US" altLang="en-US" dirty="0">
                <a:latin typeface="Arial" panose="020B0604020202020204" pitchFamily="34" charset="0"/>
              </a:rPr>
              <a:t>		END IF</a:t>
            </a:r>
          </a:p>
          <a:p>
            <a:pPr eaLnBrk="1" hangingPunct="1">
              <a:lnSpc>
                <a:spcPct val="80000"/>
              </a:lnSpc>
              <a:spcBef>
                <a:spcPct val="20000"/>
              </a:spcBef>
            </a:pPr>
            <a:r>
              <a:rPr lang="en-US" altLang="en-US" dirty="0">
                <a:latin typeface="Arial" panose="020B0604020202020204" pitchFamily="34" charset="0"/>
              </a:rPr>
              <a:t>	END FOR</a:t>
            </a:r>
          </a:p>
          <a:p>
            <a:pPr eaLnBrk="1" hangingPunct="1">
              <a:lnSpc>
                <a:spcPct val="80000"/>
              </a:lnSpc>
              <a:spcBef>
                <a:spcPct val="20000"/>
              </a:spcBef>
            </a:pPr>
            <a:r>
              <a:rPr lang="en-US" altLang="en-US" dirty="0">
                <a:latin typeface="Arial" panose="020B0604020202020204" pitchFamily="34" charset="0"/>
              </a:rPr>
              <a:t>END FOR</a:t>
            </a: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6868" name="Slide Number Placeholder 3">
            <a:extLst>
              <a:ext uri="{FF2B5EF4-FFF2-40B4-BE49-F238E27FC236}">
                <a16:creationId xmlns:a16="http://schemas.microsoft.com/office/drawing/2014/main" id="{11A5C810-B151-7DB0-0D56-02EA8659FC8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AD39646-1EF0-466F-9A57-DCE4074ED4D5}" type="slidenum">
              <a:rPr lang="en-US" altLang="en-US"/>
              <a:pPr/>
              <a:t>50</a:t>
            </a:fld>
            <a:endParaRPr lang="en-US" altLang="en-US"/>
          </a:p>
        </p:txBody>
      </p:sp>
    </p:spTree>
    <p:extLst>
      <p:ext uri="{BB962C8B-B14F-4D97-AF65-F5344CB8AC3E}">
        <p14:creationId xmlns:p14="http://schemas.microsoft.com/office/powerpoint/2010/main" val="27026046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559F182E-D22B-8922-61D4-B82CC9EE9EDD}"/>
              </a:ext>
            </a:extLst>
          </p:cNvPr>
          <p:cNvSpPr>
            <a:spLocks noGrp="1" noRot="1" noChangeAspect="1" noTextEdit="1"/>
          </p:cNvSpPr>
          <p:nvPr>
            <p:ph type="sldImg"/>
          </p:nvPr>
        </p:nvSpPr>
        <p:spPr>
          <a:ln/>
        </p:spPr>
      </p:sp>
      <p:sp>
        <p:nvSpPr>
          <p:cNvPr id="36867" name="Notes Placeholder 2">
            <a:extLst>
              <a:ext uri="{FF2B5EF4-FFF2-40B4-BE49-F238E27FC236}">
                <a16:creationId xmlns:a16="http://schemas.microsoft.com/office/drawing/2014/main" id="{5227D1DD-0C67-7ADF-9DD6-EC484BFC467F}"/>
              </a:ext>
            </a:extLst>
          </p:cNvPr>
          <p:cNvSpPr>
            <a:spLocks noGrp="1"/>
          </p:cNvSpPr>
          <p:nvPr>
            <p:ph type="body" idx="1"/>
          </p:nvPr>
        </p:nvSpPr>
        <p:spPr>
          <a:noFill/>
        </p:spPr>
        <p:txBody>
          <a:bodyPr/>
          <a:lstStyle/>
          <a:p>
            <a:pPr eaLnBrk="1" hangingPunct="1">
              <a:lnSpc>
                <a:spcPct val="80000"/>
              </a:lnSpc>
              <a:spcBef>
                <a:spcPct val="20000"/>
              </a:spcBef>
            </a:pPr>
            <a:r>
              <a:rPr lang="en-US" altLang="en-US" dirty="0">
                <a:latin typeface="Arial" panose="020B0604020202020204" pitchFamily="34" charset="0"/>
              </a:rPr>
              <a:t>We refer to this as a BLOCK OF CODE</a:t>
            </a: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r>
              <a:rPr lang="en-US" altLang="en-US" dirty="0">
                <a:latin typeface="Arial" panose="020B0604020202020204" pitchFamily="34" charset="0"/>
              </a:rPr>
              <a:t>A block of code are contiguous related lines of code that are indented inside a control structure.</a:t>
            </a: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r>
              <a:rPr lang="en-US" altLang="en-US" dirty="0">
                <a:latin typeface="Arial" panose="020B0604020202020204" pitchFamily="34" charset="0"/>
              </a:rPr>
              <a:t>A control structure is a mechanism that controls the flow of code.  As an example, this is a FOR-loop control structure.   The code inside this block gets repeated for as many words as there are in the word list.</a:t>
            </a: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r>
              <a:rPr lang="en-US" altLang="en-US" dirty="0">
                <a:latin typeface="Arial" panose="020B0604020202020204" pitchFamily="34" charset="0"/>
              </a:rPr>
              <a:t>Blocks of code can have blocks of code inside them, indented even further.   This FOR-loop has a WHILE loop control structure inside of it.  </a:t>
            </a:r>
          </a:p>
        </p:txBody>
      </p:sp>
      <p:sp>
        <p:nvSpPr>
          <p:cNvPr id="36868" name="Slide Number Placeholder 3">
            <a:extLst>
              <a:ext uri="{FF2B5EF4-FFF2-40B4-BE49-F238E27FC236}">
                <a16:creationId xmlns:a16="http://schemas.microsoft.com/office/drawing/2014/main" id="{11A5C810-B151-7DB0-0D56-02EA8659FC8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AD39646-1EF0-466F-9A57-DCE4074ED4D5}" type="slidenum">
              <a:rPr lang="en-US" altLang="en-US"/>
              <a:pPr/>
              <a:t>51</a:t>
            </a:fld>
            <a:endParaRPr lang="en-US" altLang="en-US"/>
          </a:p>
        </p:txBody>
      </p:sp>
    </p:spTree>
    <p:extLst>
      <p:ext uri="{BB962C8B-B14F-4D97-AF65-F5344CB8AC3E}">
        <p14:creationId xmlns:p14="http://schemas.microsoft.com/office/powerpoint/2010/main" val="6892521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559F182E-D22B-8922-61D4-B82CC9EE9EDD}"/>
              </a:ext>
            </a:extLst>
          </p:cNvPr>
          <p:cNvSpPr>
            <a:spLocks noGrp="1" noRot="1" noChangeAspect="1" noTextEdit="1"/>
          </p:cNvSpPr>
          <p:nvPr>
            <p:ph type="sldImg"/>
          </p:nvPr>
        </p:nvSpPr>
        <p:spPr>
          <a:ln/>
        </p:spPr>
      </p:sp>
      <p:sp>
        <p:nvSpPr>
          <p:cNvPr id="36867" name="Notes Placeholder 2">
            <a:extLst>
              <a:ext uri="{FF2B5EF4-FFF2-40B4-BE49-F238E27FC236}">
                <a16:creationId xmlns:a16="http://schemas.microsoft.com/office/drawing/2014/main" id="{5227D1DD-0C67-7ADF-9DD6-EC484BFC467F}"/>
              </a:ext>
            </a:extLst>
          </p:cNvPr>
          <p:cNvSpPr>
            <a:spLocks noGrp="1"/>
          </p:cNvSpPr>
          <p:nvPr>
            <p:ph type="body" idx="1"/>
          </p:nvPr>
        </p:nvSpPr>
        <p:spPr>
          <a:noFill/>
        </p:spPr>
        <p:txBody>
          <a:bodyPr/>
          <a:lstStyle/>
          <a:p>
            <a:pPr eaLnBrk="1" hangingPunct="1">
              <a:lnSpc>
                <a:spcPct val="80000"/>
              </a:lnSpc>
              <a:spcBef>
                <a:spcPct val="20000"/>
              </a:spcBef>
            </a:pPr>
            <a:r>
              <a:rPr lang="en-US" altLang="en-US" dirty="0">
                <a:latin typeface="Arial" panose="020B0604020202020204" pitchFamily="34" charset="0"/>
              </a:rPr>
              <a:t>The code inside the WHILE-loop structure is indented another level.   </a:t>
            </a: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r>
              <a:rPr lang="en-US" altLang="en-US" dirty="0">
                <a:latin typeface="Arial" panose="020B0604020202020204" pitchFamily="34" charset="0"/>
              </a:rPr>
              <a:t>In fact, there is even a third level– inside the IF and ELSE blocks. Lines 21 and 23 are indented the same level because IF and ELSE are all part of one unified control structure.</a:t>
            </a:r>
          </a:p>
        </p:txBody>
      </p:sp>
      <p:sp>
        <p:nvSpPr>
          <p:cNvPr id="36868" name="Slide Number Placeholder 3">
            <a:extLst>
              <a:ext uri="{FF2B5EF4-FFF2-40B4-BE49-F238E27FC236}">
                <a16:creationId xmlns:a16="http://schemas.microsoft.com/office/drawing/2014/main" id="{11A5C810-B151-7DB0-0D56-02EA8659FC8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AD39646-1EF0-466F-9A57-DCE4074ED4D5}" type="slidenum">
              <a:rPr lang="en-US" altLang="en-US"/>
              <a:pPr/>
              <a:t>52</a:t>
            </a:fld>
            <a:endParaRPr lang="en-US" altLang="en-US"/>
          </a:p>
        </p:txBody>
      </p:sp>
    </p:spTree>
    <p:extLst>
      <p:ext uri="{BB962C8B-B14F-4D97-AF65-F5344CB8AC3E}">
        <p14:creationId xmlns:p14="http://schemas.microsoft.com/office/powerpoint/2010/main" val="35527066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559F182E-D22B-8922-61D4-B82CC9EE9EDD}"/>
              </a:ext>
            </a:extLst>
          </p:cNvPr>
          <p:cNvSpPr>
            <a:spLocks noGrp="1" noRot="1" noChangeAspect="1" noTextEdit="1"/>
          </p:cNvSpPr>
          <p:nvPr>
            <p:ph type="sldImg"/>
          </p:nvPr>
        </p:nvSpPr>
        <p:spPr>
          <a:ln/>
        </p:spPr>
      </p:sp>
      <p:sp>
        <p:nvSpPr>
          <p:cNvPr id="36867" name="Notes Placeholder 2">
            <a:extLst>
              <a:ext uri="{FF2B5EF4-FFF2-40B4-BE49-F238E27FC236}">
                <a16:creationId xmlns:a16="http://schemas.microsoft.com/office/drawing/2014/main" id="{5227D1DD-0C67-7ADF-9DD6-EC484BFC467F}"/>
              </a:ext>
            </a:extLst>
          </p:cNvPr>
          <p:cNvSpPr>
            <a:spLocks noGrp="1"/>
          </p:cNvSpPr>
          <p:nvPr>
            <p:ph type="body" idx="1"/>
          </p:nvPr>
        </p:nvSpPr>
        <p:spPr>
          <a:noFill/>
        </p:spPr>
        <p:txBody>
          <a:bodyPr/>
          <a:lstStyle/>
          <a:p>
            <a:pPr eaLnBrk="1" hangingPunct="1">
              <a:lnSpc>
                <a:spcPct val="80000"/>
              </a:lnSpc>
              <a:spcBef>
                <a:spcPct val="20000"/>
              </a:spcBef>
            </a:pPr>
            <a:r>
              <a:rPr lang="en-US" altLang="en-US" dirty="0">
                <a:latin typeface="Arial" panose="020B0604020202020204" pitchFamily="34" charset="0"/>
              </a:rPr>
              <a:t>Some IDEs even draw indentation guides.  There are vertical lines connecting code indented to the same level to make it easier to see indentation levels.   (BTW, connectivity is another Gestalt principle through which we see patterns.)</a:t>
            </a:r>
          </a:p>
        </p:txBody>
      </p:sp>
      <p:sp>
        <p:nvSpPr>
          <p:cNvPr id="36868" name="Slide Number Placeholder 3">
            <a:extLst>
              <a:ext uri="{FF2B5EF4-FFF2-40B4-BE49-F238E27FC236}">
                <a16:creationId xmlns:a16="http://schemas.microsoft.com/office/drawing/2014/main" id="{11A5C810-B151-7DB0-0D56-02EA8659FC8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AD39646-1EF0-466F-9A57-DCE4074ED4D5}" type="slidenum">
              <a:rPr lang="en-US" altLang="en-US"/>
              <a:pPr/>
              <a:t>53</a:t>
            </a:fld>
            <a:endParaRPr lang="en-US" altLang="en-US"/>
          </a:p>
        </p:txBody>
      </p:sp>
    </p:spTree>
    <p:extLst>
      <p:ext uri="{BB962C8B-B14F-4D97-AF65-F5344CB8AC3E}">
        <p14:creationId xmlns:p14="http://schemas.microsoft.com/office/powerpoint/2010/main" val="11854291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be clear, indentation is not used just for the human to be able to read the code.  The Python interpreter needs it too.  In some languages, curly braces are used to group blocks of code.  Python uses indentation instead.  A FOR-loop control structure must be followed by at least one line of indented code, or else a </a:t>
            </a:r>
            <a:r>
              <a:rPr lang="en-US" dirty="0" err="1"/>
              <a:t>SyntaxError</a:t>
            </a:r>
            <a:r>
              <a:rPr lang="en-US" dirty="0"/>
              <a:t> will be thrown.</a:t>
            </a: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54</a:t>
            </a:fld>
            <a:endParaRPr lang="en-US" altLang="en-US"/>
          </a:p>
        </p:txBody>
      </p:sp>
    </p:spTree>
    <p:extLst>
      <p:ext uri="{BB962C8B-B14F-4D97-AF65-F5344CB8AC3E}">
        <p14:creationId xmlns:p14="http://schemas.microsoft.com/office/powerpoint/2010/main" val="23018449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Indentation groups code for the Python interpreter, not just for humans.  These two sets of code are identical except for indentation.  But the output is very different.    One results in 8 lines of output.  The other gives 12.</a:t>
            </a: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55</a:t>
            </a:fld>
            <a:endParaRPr lang="en-US" altLang="en-US"/>
          </a:p>
        </p:txBody>
      </p:sp>
    </p:spTree>
    <p:extLst>
      <p:ext uri="{BB962C8B-B14F-4D97-AF65-F5344CB8AC3E}">
        <p14:creationId xmlns:p14="http://schemas.microsoft.com/office/powerpoint/2010/main" val="3188435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Dedented</a:t>
            </a:r>
            <a:r>
              <a:rPr lang="en-US" dirty="0"/>
              <a:t> code indicates to the interpreter that the code is outside of the code structure.  </a:t>
            </a:r>
            <a:r>
              <a:rPr lang="en-US" dirty="0" err="1"/>
              <a:t>Hazaa</a:t>
            </a:r>
            <a:r>
              <a:rPr lang="en-US" dirty="0"/>
              <a:t> is outside of the loop.   Sing it to yourself</a:t>
            </a: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56</a:t>
            </a:fld>
            <a:endParaRPr lang="en-US" altLang="en-US"/>
          </a:p>
        </p:txBody>
      </p:sp>
    </p:spTree>
    <p:extLst>
      <p:ext uri="{BB962C8B-B14F-4D97-AF65-F5344CB8AC3E}">
        <p14:creationId xmlns:p14="http://schemas.microsoft.com/office/powerpoint/2010/main" val="2948203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405EC51C-6778-C996-4A03-BB1C6C04DD40}"/>
              </a:ext>
            </a:extLst>
          </p:cNvPr>
          <p:cNvSpPr>
            <a:spLocks noGrp="1" noRot="1" noChangeAspect="1" noTextEdit="1"/>
          </p:cNvSpPr>
          <p:nvPr>
            <p:ph type="sldImg"/>
          </p:nvPr>
        </p:nvSpPr>
        <p:spPr>
          <a:ln/>
        </p:spPr>
      </p:sp>
      <p:sp>
        <p:nvSpPr>
          <p:cNvPr id="57347" name="Notes Placeholder 2">
            <a:extLst>
              <a:ext uri="{FF2B5EF4-FFF2-40B4-BE49-F238E27FC236}">
                <a16:creationId xmlns:a16="http://schemas.microsoft.com/office/drawing/2014/main" id="{66C8BDCE-CADE-D25B-EC7A-FACD7FB2B24E}"/>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57348" name="Slide Number Placeholder 3">
            <a:extLst>
              <a:ext uri="{FF2B5EF4-FFF2-40B4-BE49-F238E27FC236}">
                <a16:creationId xmlns:a16="http://schemas.microsoft.com/office/drawing/2014/main" id="{8AAB8BB7-801B-F3BA-504F-EB3CFD170B3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B6EFD82-E13E-46EF-9D6E-F59F20A0DF08}" type="slidenum">
              <a:rPr lang="en-US" altLang="en-US"/>
              <a:pPr/>
              <a:t>57</a:t>
            </a:fld>
            <a:endParaRPr lang="en-US" altLang="en-US"/>
          </a:p>
        </p:txBody>
      </p:sp>
    </p:spTree>
    <p:extLst>
      <p:ext uri="{BB962C8B-B14F-4D97-AF65-F5344CB8AC3E}">
        <p14:creationId xmlns:p14="http://schemas.microsoft.com/office/powerpoint/2010/main" val="38854721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405EC51C-6778-C996-4A03-BB1C6C04DD40}"/>
              </a:ext>
            </a:extLst>
          </p:cNvPr>
          <p:cNvSpPr>
            <a:spLocks noGrp="1" noRot="1" noChangeAspect="1" noTextEdit="1"/>
          </p:cNvSpPr>
          <p:nvPr>
            <p:ph type="sldImg"/>
          </p:nvPr>
        </p:nvSpPr>
        <p:spPr>
          <a:ln/>
        </p:spPr>
      </p:sp>
      <p:sp>
        <p:nvSpPr>
          <p:cNvPr id="57347" name="Notes Placeholder 2">
            <a:extLst>
              <a:ext uri="{FF2B5EF4-FFF2-40B4-BE49-F238E27FC236}">
                <a16:creationId xmlns:a16="http://schemas.microsoft.com/office/drawing/2014/main" id="{66C8BDCE-CADE-D25B-EC7A-FACD7FB2B24E}"/>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57348" name="Slide Number Placeholder 3">
            <a:extLst>
              <a:ext uri="{FF2B5EF4-FFF2-40B4-BE49-F238E27FC236}">
                <a16:creationId xmlns:a16="http://schemas.microsoft.com/office/drawing/2014/main" id="{8AAB8BB7-801B-F3BA-504F-EB3CFD170B3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B6EFD82-E13E-46EF-9D6E-F59F20A0DF08}" type="slidenum">
              <a:rPr lang="en-US" altLang="en-US"/>
              <a:pPr/>
              <a:t>59</a:t>
            </a:fld>
            <a:endParaRPr lang="en-US" altLang="en-US"/>
          </a:p>
        </p:txBody>
      </p:sp>
    </p:spTree>
    <p:extLst>
      <p:ext uri="{BB962C8B-B14F-4D97-AF65-F5344CB8AC3E}">
        <p14:creationId xmlns:p14="http://schemas.microsoft.com/office/powerpoint/2010/main" val="746536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499BE8AE-96DA-C0A8-D1F9-6FE2E8D55181}"/>
              </a:ext>
            </a:extLst>
          </p:cNvPr>
          <p:cNvSpPr>
            <a:spLocks noGrp="1" noRot="1" noChangeAspect="1" noTextEdit="1"/>
          </p:cNvSpPr>
          <p:nvPr>
            <p:ph type="sldImg"/>
          </p:nvPr>
        </p:nvSpPr>
        <p:spPr>
          <a:ln/>
        </p:spPr>
      </p:sp>
      <p:sp>
        <p:nvSpPr>
          <p:cNvPr id="16387" name="Notes Placeholder 2">
            <a:extLst>
              <a:ext uri="{FF2B5EF4-FFF2-40B4-BE49-F238E27FC236}">
                <a16:creationId xmlns:a16="http://schemas.microsoft.com/office/drawing/2014/main" id="{84B2F3F1-70B6-D60B-E1FA-C7FD9D16862C}"/>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6388" name="Slide Number Placeholder 3">
            <a:extLst>
              <a:ext uri="{FF2B5EF4-FFF2-40B4-BE49-F238E27FC236}">
                <a16:creationId xmlns:a16="http://schemas.microsoft.com/office/drawing/2014/main" id="{3E79C162-64DC-947E-DC75-17B1C9B105E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50DDA8F-4E15-4576-B80C-30C4340E592F}" type="slidenum">
              <a:rPr lang="en-US" altLang="en-US"/>
              <a:pPr/>
              <a:t>6</a:t>
            </a:fld>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A679FFE9-9A2A-A1EE-A4D9-D2963EBAC3D8}"/>
              </a:ext>
            </a:extLst>
          </p:cNvPr>
          <p:cNvSpPr>
            <a:spLocks noGrp="1" noRot="1" noChangeAspect="1" noTextEdit="1"/>
          </p:cNvSpPr>
          <p:nvPr>
            <p:ph type="sldImg"/>
          </p:nvPr>
        </p:nvSpPr>
        <p:spPr>
          <a:ln/>
        </p:spPr>
      </p:sp>
      <p:sp>
        <p:nvSpPr>
          <p:cNvPr id="53251" name="Notes Placeholder 2">
            <a:extLst>
              <a:ext uri="{FF2B5EF4-FFF2-40B4-BE49-F238E27FC236}">
                <a16:creationId xmlns:a16="http://schemas.microsoft.com/office/drawing/2014/main" id="{E40A5403-6D8E-1D65-DBDD-5ACBFBD1F6F7}"/>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53252" name="Slide Number Placeholder 3">
            <a:extLst>
              <a:ext uri="{FF2B5EF4-FFF2-40B4-BE49-F238E27FC236}">
                <a16:creationId xmlns:a16="http://schemas.microsoft.com/office/drawing/2014/main" id="{7C63333D-970A-C650-FE45-F73920747FC2}"/>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F5B38BD-614C-4FD7-B3D3-2EFEBC7F83A0}" type="slidenum">
              <a:rPr lang="en-US" altLang="en-US"/>
              <a:pPr/>
              <a:t>62</a:t>
            </a:fld>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A8862DF5-184A-DED9-FB44-D32CE776EA11}"/>
              </a:ext>
            </a:extLst>
          </p:cNvPr>
          <p:cNvSpPr>
            <a:spLocks noGrp="1" noRot="1" noChangeAspect="1" noTextEdit="1"/>
          </p:cNvSpPr>
          <p:nvPr>
            <p:ph type="sldImg"/>
          </p:nvPr>
        </p:nvSpPr>
        <p:spPr>
          <a:ln/>
        </p:spPr>
      </p:sp>
      <p:sp>
        <p:nvSpPr>
          <p:cNvPr id="55299" name="Notes Placeholder 2">
            <a:extLst>
              <a:ext uri="{FF2B5EF4-FFF2-40B4-BE49-F238E27FC236}">
                <a16:creationId xmlns:a16="http://schemas.microsoft.com/office/drawing/2014/main" id="{1096299C-DC82-E7B2-DD69-92A9C818602D}"/>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55300" name="Slide Number Placeholder 3">
            <a:extLst>
              <a:ext uri="{FF2B5EF4-FFF2-40B4-BE49-F238E27FC236}">
                <a16:creationId xmlns:a16="http://schemas.microsoft.com/office/drawing/2014/main" id="{CCAFFD29-0FD3-1480-D7E7-73F6ECCD2900}"/>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0E484A4-D7EB-4501-8CB9-3E2137785FD3}" type="slidenum">
              <a:rPr lang="en-US" altLang="en-US"/>
              <a:pPr/>
              <a:t>63</a:t>
            </a:fld>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ADF96CFB-8B84-D3E5-ABAD-22F9BF48517D}"/>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B9025FFC-CAFA-08F3-E1D1-0A4637333EB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2532" name="Slide Number Placeholder 3">
            <a:extLst>
              <a:ext uri="{FF2B5EF4-FFF2-40B4-BE49-F238E27FC236}">
                <a16:creationId xmlns:a16="http://schemas.microsoft.com/office/drawing/2014/main" id="{C4AA93F1-4650-E696-8706-095534C7D8C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73635F6-621A-49DF-8CF6-315D55A58CAF}" type="slidenum">
              <a:rPr lang="en-US" altLang="en-US"/>
              <a:pPr/>
              <a:t>65</a:t>
            </a:fld>
            <a:endParaRPr lang="en-US" altLang="en-US"/>
          </a:p>
        </p:txBody>
      </p:sp>
    </p:spTree>
    <p:extLst>
      <p:ext uri="{BB962C8B-B14F-4D97-AF65-F5344CB8AC3E}">
        <p14:creationId xmlns:p14="http://schemas.microsoft.com/office/powerpoint/2010/main" val="7219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click and select: Execute selection in Python Console or Execute line in console if no selection was made.</a:t>
            </a: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7</a:t>
            </a:fld>
            <a:endParaRPr lang="en-US" altLang="en-US"/>
          </a:p>
        </p:txBody>
      </p:sp>
    </p:spTree>
    <p:extLst>
      <p:ext uri="{BB962C8B-B14F-4D97-AF65-F5344CB8AC3E}">
        <p14:creationId xmlns:p14="http://schemas.microsoft.com/office/powerpoint/2010/main" val="3453205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ECA79E1F-3056-472F-54E2-9A5558F832F5}"/>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AE31A389-A01B-A0DB-B1D6-C6182BF86976}"/>
              </a:ext>
            </a:extLst>
          </p:cNvPr>
          <p:cNvSpPr>
            <a:spLocks noGrp="1"/>
          </p:cNvSpPr>
          <p:nvPr>
            <p:ph type="body" idx="1"/>
          </p:nvPr>
        </p:nvSpPr>
        <p:spPr>
          <a:noFill/>
        </p:spPr>
        <p:txBody>
          <a:bodyPr/>
          <a:lstStyle/>
          <a:p>
            <a:r>
              <a:rPr lang="en-US" altLang="en-US" dirty="0">
                <a:latin typeface="Arial" panose="020B0604020202020204" pitchFamily="34" charset="0"/>
              </a:rPr>
              <a:t>Do you have any questions about this script?</a:t>
            </a:r>
          </a:p>
        </p:txBody>
      </p:sp>
      <p:sp>
        <p:nvSpPr>
          <p:cNvPr id="18436" name="Slide Number Placeholder 3">
            <a:extLst>
              <a:ext uri="{FF2B5EF4-FFF2-40B4-BE49-F238E27FC236}">
                <a16:creationId xmlns:a16="http://schemas.microsoft.com/office/drawing/2014/main" id="{04BD07FA-A7AD-1F60-2E73-44EDFA3BCF8D}"/>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B44C80E-F113-4961-8B02-BC1929B10C80}" type="slidenum">
              <a:rPr lang="en-US" altLang="en-US"/>
              <a:pPr>
                <a:spcBef>
                  <a:spcPct val="0"/>
                </a:spcBef>
              </a:pPr>
              <a:t>8</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ECA79E1F-3056-472F-54E2-9A5558F832F5}"/>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AE31A389-A01B-A0DB-B1D6-C6182BF86976}"/>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8436" name="Slide Number Placeholder 3">
            <a:extLst>
              <a:ext uri="{FF2B5EF4-FFF2-40B4-BE49-F238E27FC236}">
                <a16:creationId xmlns:a16="http://schemas.microsoft.com/office/drawing/2014/main" id="{04BD07FA-A7AD-1F60-2E73-44EDFA3BCF8D}"/>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B44C80E-F113-4961-8B02-BC1929B10C80}" type="slidenum">
              <a:rPr lang="en-US" altLang="en-US"/>
              <a:pPr>
                <a:spcBef>
                  <a:spcPct val="0"/>
                </a:spcBef>
              </a:pPr>
              <a:t>9</a:t>
            </a:fld>
            <a:endParaRPr lang="en-US" altLang="en-US"/>
          </a:p>
        </p:txBody>
      </p:sp>
    </p:spTree>
    <p:extLst>
      <p:ext uri="{BB962C8B-B14F-4D97-AF65-F5344CB8AC3E}">
        <p14:creationId xmlns:p14="http://schemas.microsoft.com/office/powerpoint/2010/main" val="580614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ECA79E1F-3056-472F-54E2-9A5558F832F5}"/>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AE31A389-A01B-A0DB-B1D6-C6182BF86976}"/>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8436" name="Slide Number Placeholder 3">
            <a:extLst>
              <a:ext uri="{FF2B5EF4-FFF2-40B4-BE49-F238E27FC236}">
                <a16:creationId xmlns:a16="http://schemas.microsoft.com/office/drawing/2014/main" id="{04BD07FA-A7AD-1F60-2E73-44EDFA3BCF8D}"/>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B44C80E-F113-4961-8B02-BC1929B10C80}" type="slidenum">
              <a:rPr lang="en-US" altLang="en-US"/>
              <a:pPr>
                <a:spcBef>
                  <a:spcPct val="0"/>
                </a:spcBef>
              </a:pPr>
              <a:t>10</a:t>
            </a:fld>
            <a:endParaRPr lang="en-US" altLang="en-US"/>
          </a:p>
        </p:txBody>
      </p:sp>
    </p:spTree>
    <p:extLst>
      <p:ext uri="{BB962C8B-B14F-4D97-AF65-F5344CB8AC3E}">
        <p14:creationId xmlns:p14="http://schemas.microsoft.com/office/powerpoint/2010/main" val="3094904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40404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457200"/>
            <a:ext cx="4572000" cy="2387600"/>
          </a:xfrm>
        </p:spPr>
        <p:txBody>
          <a:bodyPr anchor="b"/>
          <a:lstStyle>
            <a:lvl1pPr algn="l">
              <a:defRPr sz="4500" b="1">
                <a:solidFill>
                  <a:srgbClr val="B8B8B8"/>
                </a:solidFill>
                <a:latin typeface="+mn-lt"/>
              </a:defRPr>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F37AA45-0565-F7AE-2E98-570B58EECD4F}"/>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5B5A9F95-F9DB-4078-D8C4-9DD8923CAA9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6B8D045-BE60-15D1-D330-E58053885B39}"/>
              </a:ext>
            </a:extLst>
          </p:cNvPr>
          <p:cNvSpPr>
            <a:spLocks noGrp="1"/>
          </p:cNvSpPr>
          <p:nvPr>
            <p:ph type="sldNum" sz="quarter" idx="12"/>
          </p:nvPr>
        </p:nvSpPr>
        <p:spPr/>
        <p:txBody>
          <a:bodyPr/>
          <a:lstStyle>
            <a:lvl1pPr>
              <a:defRPr/>
            </a:lvl1pPr>
          </a:lstStyle>
          <a:p>
            <a:fld id="{59D57948-2A67-4BF6-AB8C-A2263CEF4233}" type="slidenum">
              <a:rPr lang="en-US" altLang="en-US"/>
              <a:pPr/>
              <a:t>‹#›</a:t>
            </a:fld>
            <a:endParaRPr lang="en-US" altLang="en-US"/>
          </a:p>
        </p:txBody>
      </p:sp>
    </p:spTree>
    <p:extLst>
      <p:ext uri="{BB962C8B-B14F-4D97-AF65-F5344CB8AC3E}">
        <p14:creationId xmlns:p14="http://schemas.microsoft.com/office/powerpoint/2010/main" val="1388873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FBCFA5-07E9-ECBD-4FFB-FB06407526FE}"/>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B50DEA38-99A6-BF95-B897-8F5925C9861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4FAC304-2483-8493-ED16-455624F923AD}"/>
              </a:ext>
            </a:extLst>
          </p:cNvPr>
          <p:cNvSpPr>
            <a:spLocks noGrp="1"/>
          </p:cNvSpPr>
          <p:nvPr>
            <p:ph type="sldNum" sz="quarter" idx="12"/>
          </p:nvPr>
        </p:nvSpPr>
        <p:spPr/>
        <p:txBody>
          <a:bodyPr/>
          <a:lstStyle>
            <a:lvl1pPr>
              <a:defRPr/>
            </a:lvl1pPr>
          </a:lstStyle>
          <a:p>
            <a:fld id="{305D3B6D-D9FF-4683-991A-C7028288DBEF}" type="slidenum">
              <a:rPr lang="en-US" altLang="en-US"/>
              <a:pPr/>
              <a:t>‹#›</a:t>
            </a:fld>
            <a:endParaRPr lang="en-US" altLang="en-US"/>
          </a:p>
        </p:txBody>
      </p:sp>
    </p:spTree>
    <p:extLst>
      <p:ext uri="{BB962C8B-B14F-4D97-AF65-F5344CB8AC3E}">
        <p14:creationId xmlns:p14="http://schemas.microsoft.com/office/powerpoint/2010/main" val="3981230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CDB3D8-FEA6-17DB-B55E-9D409B23BD04}"/>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52A66DC3-EB93-5BA0-BC2A-5C64BB2EB9C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7F8D1B5-26B8-7D0C-0F6F-4FEFF89FDEB2}"/>
              </a:ext>
            </a:extLst>
          </p:cNvPr>
          <p:cNvSpPr>
            <a:spLocks noGrp="1"/>
          </p:cNvSpPr>
          <p:nvPr>
            <p:ph type="sldNum" sz="quarter" idx="12"/>
          </p:nvPr>
        </p:nvSpPr>
        <p:spPr/>
        <p:txBody>
          <a:bodyPr/>
          <a:lstStyle>
            <a:lvl1pPr>
              <a:defRPr/>
            </a:lvl1pPr>
          </a:lstStyle>
          <a:p>
            <a:fld id="{2FAF0E00-804B-434D-924C-357E36FD3531}" type="slidenum">
              <a:rPr lang="en-US" altLang="en-US"/>
              <a:pPr/>
              <a:t>‹#›</a:t>
            </a:fld>
            <a:endParaRPr lang="en-US" altLang="en-US"/>
          </a:p>
        </p:txBody>
      </p:sp>
    </p:spTree>
    <p:extLst>
      <p:ext uri="{BB962C8B-B14F-4D97-AF65-F5344CB8AC3E}">
        <p14:creationId xmlns:p14="http://schemas.microsoft.com/office/powerpoint/2010/main" val="2561674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4040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B8B8B8"/>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B8B8B8"/>
                </a:solidFill>
              </a:defRPr>
            </a:lvl1pPr>
            <a:lvl2pPr>
              <a:defRPr>
                <a:solidFill>
                  <a:srgbClr val="B8B8B8"/>
                </a:solidFill>
              </a:defRPr>
            </a:lvl2pPr>
            <a:lvl3pPr>
              <a:defRPr>
                <a:solidFill>
                  <a:srgbClr val="B8B8B8"/>
                </a:solidFill>
              </a:defRPr>
            </a:lvl3pPr>
            <a:lvl4pPr>
              <a:defRPr>
                <a:solidFill>
                  <a:srgbClr val="B8B8B8"/>
                </a:solidFill>
              </a:defRPr>
            </a:lvl4pPr>
            <a:lvl5pPr>
              <a:defRPr>
                <a:solidFill>
                  <a:srgbClr val="B8B8B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4ED4A95-191C-BA75-9313-951E468F15AE}"/>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66DCEDD6-A713-82F0-B452-E8B1B24CF0D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435CC83-49C4-E6D2-CC78-A56D4C5B7716}"/>
              </a:ext>
            </a:extLst>
          </p:cNvPr>
          <p:cNvSpPr>
            <a:spLocks noGrp="1"/>
          </p:cNvSpPr>
          <p:nvPr>
            <p:ph type="sldNum" sz="quarter" idx="12"/>
          </p:nvPr>
        </p:nvSpPr>
        <p:spPr/>
        <p:txBody>
          <a:bodyPr/>
          <a:lstStyle>
            <a:lvl1pPr>
              <a:defRPr/>
            </a:lvl1pPr>
          </a:lstStyle>
          <a:p>
            <a:fld id="{6C90C52F-35F5-456F-AB5F-811B2BF89661}" type="slidenum">
              <a:rPr lang="en-US" altLang="en-US"/>
              <a:pPr/>
              <a:t>‹#›</a:t>
            </a:fld>
            <a:endParaRPr lang="en-US" altLang="en-US"/>
          </a:p>
        </p:txBody>
      </p:sp>
    </p:spTree>
    <p:extLst>
      <p:ext uri="{BB962C8B-B14F-4D97-AF65-F5344CB8AC3E}">
        <p14:creationId xmlns:p14="http://schemas.microsoft.com/office/powerpoint/2010/main" val="1611427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solidFill>
                  <a:schemeClr val="accent1">
                    <a:lumMod val="75000"/>
                  </a:schemeClr>
                </a:solidFill>
              </a:defRPr>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920FE1-865D-610C-AF4A-8460731987B1}"/>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D2929909-439D-B2D4-7690-350D6DB63BD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4906813-FB99-7A90-D8D2-D0DECB88AE0E}"/>
              </a:ext>
            </a:extLst>
          </p:cNvPr>
          <p:cNvSpPr>
            <a:spLocks noGrp="1"/>
          </p:cNvSpPr>
          <p:nvPr>
            <p:ph type="sldNum" sz="quarter" idx="12"/>
          </p:nvPr>
        </p:nvSpPr>
        <p:spPr/>
        <p:txBody>
          <a:bodyPr/>
          <a:lstStyle>
            <a:lvl1pPr>
              <a:defRPr/>
            </a:lvl1pPr>
          </a:lstStyle>
          <a:p>
            <a:fld id="{98D9EC9C-EEFF-46FB-B2EE-24FD8CBC8869}" type="slidenum">
              <a:rPr lang="en-US" altLang="en-US"/>
              <a:pPr/>
              <a:t>‹#›</a:t>
            </a:fld>
            <a:endParaRPr lang="en-US" altLang="en-US"/>
          </a:p>
        </p:txBody>
      </p:sp>
    </p:spTree>
    <p:extLst>
      <p:ext uri="{BB962C8B-B14F-4D97-AF65-F5344CB8AC3E}">
        <p14:creationId xmlns:p14="http://schemas.microsoft.com/office/powerpoint/2010/main" val="3869004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21E14389-3711-D4BC-FDBB-567EFB2DA12C}"/>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67017AFA-7A8C-2C2F-7312-78650226117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532B2B1-1340-4E48-A9CF-F23C746E9788}"/>
              </a:ext>
            </a:extLst>
          </p:cNvPr>
          <p:cNvSpPr>
            <a:spLocks noGrp="1"/>
          </p:cNvSpPr>
          <p:nvPr>
            <p:ph type="sldNum" sz="quarter" idx="12"/>
          </p:nvPr>
        </p:nvSpPr>
        <p:spPr/>
        <p:txBody>
          <a:bodyPr/>
          <a:lstStyle>
            <a:lvl1pPr>
              <a:defRPr/>
            </a:lvl1pPr>
          </a:lstStyle>
          <a:p>
            <a:fld id="{EC24EFA7-0D68-4DAC-9327-59091B6D7772}" type="slidenum">
              <a:rPr lang="en-US" altLang="en-US"/>
              <a:pPr/>
              <a:t>‹#›</a:t>
            </a:fld>
            <a:endParaRPr lang="en-US" altLang="en-US"/>
          </a:p>
        </p:txBody>
      </p:sp>
    </p:spTree>
    <p:extLst>
      <p:ext uri="{BB962C8B-B14F-4D97-AF65-F5344CB8AC3E}">
        <p14:creationId xmlns:p14="http://schemas.microsoft.com/office/powerpoint/2010/main" val="1534941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31D4C5-D601-564E-E980-62DC3057ABDE}"/>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A2079D47-5385-D0A1-0B31-2B2D08ED76F9}"/>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CE2B0D6E-A22A-1EF4-0849-DD9F8841FA1E}"/>
              </a:ext>
            </a:extLst>
          </p:cNvPr>
          <p:cNvSpPr>
            <a:spLocks noGrp="1"/>
          </p:cNvSpPr>
          <p:nvPr>
            <p:ph type="sldNum" sz="quarter" idx="12"/>
          </p:nvPr>
        </p:nvSpPr>
        <p:spPr/>
        <p:txBody>
          <a:bodyPr/>
          <a:lstStyle>
            <a:lvl1pPr>
              <a:defRPr/>
            </a:lvl1pPr>
          </a:lstStyle>
          <a:p>
            <a:fld id="{5FA51BEC-26A2-426A-9770-D5930E66FE0B}" type="slidenum">
              <a:rPr lang="en-US" altLang="en-US"/>
              <a:pPr/>
              <a:t>‹#›</a:t>
            </a:fld>
            <a:endParaRPr lang="en-US" altLang="en-US"/>
          </a:p>
        </p:txBody>
      </p:sp>
    </p:spTree>
    <p:extLst>
      <p:ext uri="{BB962C8B-B14F-4D97-AF65-F5344CB8AC3E}">
        <p14:creationId xmlns:p14="http://schemas.microsoft.com/office/powerpoint/2010/main" val="9249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A82338DA-AF70-5308-1557-249BC76BAD12}"/>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3B1DD10E-6F29-05E7-AEF3-033F52FF7469}"/>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57E0A48A-C797-6B83-A25F-3F72A7148542}"/>
              </a:ext>
            </a:extLst>
          </p:cNvPr>
          <p:cNvSpPr>
            <a:spLocks noGrp="1"/>
          </p:cNvSpPr>
          <p:nvPr>
            <p:ph type="sldNum" sz="quarter" idx="12"/>
          </p:nvPr>
        </p:nvSpPr>
        <p:spPr/>
        <p:txBody>
          <a:bodyPr/>
          <a:lstStyle>
            <a:lvl1pPr>
              <a:defRPr/>
            </a:lvl1pPr>
          </a:lstStyle>
          <a:p>
            <a:fld id="{ED39E1A5-E235-4642-B9D1-B9E8E61DEBD7}" type="slidenum">
              <a:rPr lang="en-US" altLang="en-US"/>
              <a:pPr/>
              <a:t>‹#›</a:t>
            </a:fld>
            <a:endParaRPr lang="en-US" altLang="en-US"/>
          </a:p>
        </p:txBody>
      </p:sp>
    </p:spTree>
    <p:extLst>
      <p:ext uri="{BB962C8B-B14F-4D97-AF65-F5344CB8AC3E}">
        <p14:creationId xmlns:p14="http://schemas.microsoft.com/office/powerpoint/2010/main" val="223823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98FCA0-B203-7342-DD75-2E724A03E56B}"/>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48E4B49F-AB78-EE90-3D38-DF02FAFA82B5}"/>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343A90A2-811F-D10F-FC6D-B4AF4471BE19}"/>
              </a:ext>
            </a:extLst>
          </p:cNvPr>
          <p:cNvSpPr>
            <a:spLocks noGrp="1"/>
          </p:cNvSpPr>
          <p:nvPr>
            <p:ph type="sldNum" sz="quarter" idx="12"/>
          </p:nvPr>
        </p:nvSpPr>
        <p:spPr/>
        <p:txBody>
          <a:bodyPr/>
          <a:lstStyle>
            <a:lvl1pPr>
              <a:defRPr/>
            </a:lvl1pPr>
          </a:lstStyle>
          <a:p>
            <a:fld id="{E6510196-5ED8-452E-98F0-7CA05278D2C5}" type="slidenum">
              <a:rPr lang="en-US" altLang="en-US"/>
              <a:pPr/>
              <a:t>‹#›</a:t>
            </a:fld>
            <a:endParaRPr lang="en-US" altLang="en-US"/>
          </a:p>
        </p:txBody>
      </p:sp>
    </p:spTree>
    <p:extLst>
      <p:ext uri="{BB962C8B-B14F-4D97-AF65-F5344CB8AC3E}">
        <p14:creationId xmlns:p14="http://schemas.microsoft.com/office/powerpoint/2010/main" val="1013673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B2E1862F-901C-BB84-9AA2-CAC2A79C5E8A}"/>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83F81012-9DBE-5A72-628E-016B9A2F1A8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C8F5F8A-F3F4-0EB9-E921-8B4917078A0E}"/>
              </a:ext>
            </a:extLst>
          </p:cNvPr>
          <p:cNvSpPr>
            <a:spLocks noGrp="1"/>
          </p:cNvSpPr>
          <p:nvPr>
            <p:ph type="sldNum" sz="quarter" idx="12"/>
          </p:nvPr>
        </p:nvSpPr>
        <p:spPr/>
        <p:txBody>
          <a:bodyPr/>
          <a:lstStyle>
            <a:lvl1pPr>
              <a:defRPr/>
            </a:lvl1pPr>
          </a:lstStyle>
          <a:p>
            <a:fld id="{6E08CC69-3068-4208-8B15-9686343EC8A2}" type="slidenum">
              <a:rPr lang="en-US" altLang="en-US"/>
              <a:pPr/>
              <a:t>‹#›</a:t>
            </a:fld>
            <a:endParaRPr lang="en-US" altLang="en-US"/>
          </a:p>
        </p:txBody>
      </p:sp>
    </p:spTree>
    <p:extLst>
      <p:ext uri="{BB962C8B-B14F-4D97-AF65-F5344CB8AC3E}">
        <p14:creationId xmlns:p14="http://schemas.microsoft.com/office/powerpoint/2010/main" val="1836993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B5DED76D-13C1-696C-FDC2-7D99B6460D22}"/>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70A94707-1890-F601-A84F-52BF8DE8C5E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F4EDF97-4515-510E-23ED-C3707269F786}"/>
              </a:ext>
            </a:extLst>
          </p:cNvPr>
          <p:cNvSpPr>
            <a:spLocks noGrp="1"/>
          </p:cNvSpPr>
          <p:nvPr>
            <p:ph type="sldNum" sz="quarter" idx="12"/>
          </p:nvPr>
        </p:nvSpPr>
        <p:spPr/>
        <p:txBody>
          <a:bodyPr/>
          <a:lstStyle>
            <a:lvl1pPr>
              <a:defRPr/>
            </a:lvl1pPr>
          </a:lstStyle>
          <a:p>
            <a:fld id="{6ECE3C62-A47D-410B-AF85-49D47A798C71}" type="slidenum">
              <a:rPr lang="en-US" altLang="en-US"/>
              <a:pPr/>
              <a:t>‹#›</a:t>
            </a:fld>
            <a:endParaRPr lang="en-US" altLang="en-US"/>
          </a:p>
        </p:txBody>
      </p:sp>
    </p:spTree>
    <p:extLst>
      <p:ext uri="{BB962C8B-B14F-4D97-AF65-F5344CB8AC3E}">
        <p14:creationId xmlns:p14="http://schemas.microsoft.com/office/powerpoint/2010/main" val="1263745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9FE3B677-800C-AD0A-9D4E-2EC9C6335E92}"/>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614A6429-3345-BDE1-0CDA-5561E88CB26F}"/>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E7C13343-59E8-1AFB-43E1-83CFD398DE75}"/>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D792328F-08A0-19FA-5CEF-0218991983B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6009E40F-3CEB-9D2B-E242-4D6BB8B364F6}"/>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2E75B6"/>
                </a:solidFill>
              </a:defRPr>
            </a:lvl1pPr>
          </a:lstStyle>
          <a:p>
            <a:fld id="{2C29C081-6657-4499-BABB-BC176AFC70E2}"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in.pinterest.com/pin/558446422516061130/"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in.pinterest.com/pin/558446422516061130/"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in.pinterest.com/pin/558446422516061130/"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in.pinterest.com/pin/558446422516061130/"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EAD506A-8885-C9F3-A608-DA28D9ED32B2}"/>
              </a:ext>
            </a:extLst>
          </p:cNvPr>
          <p:cNvSpPr>
            <a:spLocks noGrp="1" noChangeArrowheads="1"/>
          </p:cNvSpPr>
          <p:nvPr>
            <p:ph type="ctrTitle"/>
          </p:nvPr>
        </p:nvSpPr>
        <p:spPr>
          <a:xfrm>
            <a:off x="304800" y="228600"/>
            <a:ext cx="4876800" cy="2085975"/>
          </a:xfrm>
        </p:spPr>
        <p:txBody>
          <a:bodyPr rtlCol="0">
            <a:normAutofit/>
          </a:bodyPr>
          <a:lstStyle/>
          <a:p>
            <a:pPr eaLnBrk="1" fontAlgn="auto" hangingPunct="1">
              <a:spcAft>
                <a:spcPts val="0"/>
              </a:spcAft>
              <a:defRPr/>
            </a:pPr>
            <a:r>
              <a:rPr lang="en-US" altLang="en-US" sz="4800" b="0" dirty="0"/>
              <a:t>Beginning Python</a:t>
            </a:r>
            <a:endParaRPr lang="en-US" altLang="en-US" sz="4400" b="0" dirty="0"/>
          </a:p>
        </p:txBody>
      </p:sp>
      <p:sp>
        <p:nvSpPr>
          <p:cNvPr id="4" name="TextBox 3">
            <a:extLst>
              <a:ext uri="{FF2B5EF4-FFF2-40B4-BE49-F238E27FC236}">
                <a16:creationId xmlns:a16="http://schemas.microsoft.com/office/drawing/2014/main" id="{FE5B8FB6-7ACA-8765-3379-AD66F29FC369}"/>
              </a:ext>
            </a:extLst>
          </p:cNvPr>
          <p:cNvSpPr txBox="1"/>
          <p:nvPr/>
        </p:nvSpPr>
        <p:spPr>
          <a:xfrm>
            <a:off x="6248402" y="6058102"/>
            <a:ext cx="2049728" cy="523220"/>
          </a:xfrm>
          <a:prstGeom prst="rect">
            <a:avLst/>
          </a:prstGeom>
          <a:noFill/>
        </p:spPr>
        <p:txBody>
          <a:bodyPr wrap="none">
            <a:spAutoFit/>
          </a:bodyPr>
          <a:lstStyle/>
          <a:p>
            <a:pPr>
              <a:defRPr/>
            </a:pPr>
            <a:r>
              <a:rPr lang="en-US" altLang="en-US" sz="2800" dirty="0">
                <a:solidFill>
                  <a:srgbClr val="B8B8B8"/>
                </a:solidFill>
                <a:latin typeface="+mn-lt"/>
              </a:rPr>
              <a:t>Dr. </a:t>
            </a:r>
            <a:r>
              <a:rPr lang="en-US" altLang="en-US" sz="2800" dirty="0" err="1">
                <a:solidFill>
                  <a:srgbClr val="B8B8B8"/>
                </a:solidFill>
                <a:latin typeface="+mn-lt"/>
              </a:rPr>
              <a:t>Tateosian</a:t>
            </a:r>
            <a:endParaRPr lang="en-US" sz="2800" dirty="0">
              <a:solidFill>
                <a:srgbClr val="B8B8B8"/>
              </a:solidFill>
              <a:latin typeface="+mn-lt"/>
            </a:endParaRPr>
          </a:p>
        </p:txBody>
      </p:sp>
      <p:sp>
        <p:nvSpPr>
          <p:cNvPr id="5" name="Rectangle 4">
            <a:extLst>
              <a:ext uri="{FF2B5EF4-FFF2-40B4-BE49-F238E27FC236}">
                <a16:creationId xmlns:a16="http://schemas.microsoft.com/office/drawing/2014/main" id="{D12FBFB3-9F81-9904-F508-66B6D98E0A77}"/>
              </a:ext>
            </a:extLst>
          </p:cNvPr>
          <p:cNvSpPr/>
          <p:nvPr/>
        </p:nvSpPr>
        <p:spPr>
          <a:xfrm>
            <a:off x="457200" y="2671763"/>
            <a:ext cx="4572000" cy="1061829"/>
          </a:xfrm>
          <a:prstGeom prst="rect">
            <a:avLst/>
          </a:prstGeom>
        </p:spPr>
        <p:txBody>
          <a:bodyPr>
            <a:spAutoFit/>
          </a:bodyPr>
          <a:lstStyle/>
          <a:p>
            <a:pPr marL="285750" indent="-285750">
              <a:buFont typeface="Arial" panose="020B0604020202020204" pitchFamily="34" charset="0"/>
              <a:buChar char="•"/>
              <a:defRPr/>
            </a:pPr>
            <a:r>
              <a:rPr lang="en-US" altLang="en-US" sz="2100" dirty="0">
                <a:solidFill>
                  <a:srgbClr val="B8B8B8"/>
                </a:solidFill>
                <a:latin typeface="+mn-lt"/>
              </a:rPr>
              <a:t>Where to write code</a:t>
            </a:r>
          </a:p>
          <a:p>
            <a:pPr marL="285750" indent="-285750">
              <a:buFont typeface="Arial" panose="020B0604020202020204" pitchFamily="34" charset="0"/>
              <a:buChar char="•"/>
              <a:defRPr/>
            </a:pPr>
            <a:r>
              <a:rPr lang="en-US" altLang="en-US" sz="2100" dirty="0">
                <a:solidFill>
                  <a:srgbClr val="B8B8B8"/>
                </a:solidFill>
                <a:latin typeface="+mn-lt"/>
              </a:rPr>
              <a:t>Providing Input to scripts</a:t>
            </a:r>
          </a:p>
          <a:p>
            <a:pPr marL="285750" indent="-285750">
              <a:buFont typeface="Arial" panose="020B0604020202020204" pitchFamily="34" charset="0"/>
              <a:buChar char="•"/>
              <a:defRPr/>
            </a:pPr>
            <a:r>
              <a:rPr lang="en-US" altLang="en-US" sz="2100" dirty="0">
                <a:solidFill>
                  <a:srgbClr val="B8B8B8"/>
                </a:solidFill>
                <a:latin typeface="+mn-lt"/>
              </a:rPr>
              <a:t>Basic Python code components </a:t>
            </a:r>
          </a:p>
        </p:txBody>
      </p:sp>
      <p:pic>
        <p:nvPicPr>
          <p:cNvPr id="3077" name="Picture 8" descr="http://www4.ncsu.edu/%7Elgtateos/figs/lgtateos04bw.jpg">
            <a:extLst>
              <a:ext uri="{FF2B5EF4-FFF2-40B4-BE49-F238E27FC236}">
                <a16:creationId xmlns:a16="http://schemas.microsoft.com/office/drawing/2014/main" id="{3CD2ABE0-A3C4-E235-6045-EAFFAB252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6775" y="3368675"/>
            <a:ext cx="2740025"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A black and white drawing of a giraffe&#10;&#10;Description automatically generated with medium confidence">
            <a:extLst>
              <a:ext uri="{FF2B5EF4-FFF2-40B4-BE49-F238E27FC236}">
                <a16:creationId xmlns:a16="http://schemas.microsoft.com/office/drawing/2014/main" id="{74229868-2898-6325-8A73-832BDF295C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048" y="3803904"/>
            <a:ext cx="3657600" cy="2825182"/>
          </a:xfrm>
          <a:prstGeom prst="rect">
            <a:avLst/>
          </a:prstGeom>
        </p:spPr>
      </p:pic>
      <p:cxnSp>
        <p:nvCxnSpPr>
          <p:cNvPr id="7" name="Elbow Connector 6">
            <a:extLst>
              <a:ext uri="{FF2B5EF4-FFF2-40B4-BE49-F238E27FC236}">
                <a16:creationId xmlns:a16="http://schemas.microsoft.com/office/drawing/2014/main" id="{AE749963-CF72-4CB8-C56D-B7A0B394167C}"/>
              </a:ext>
            </a:extLst>
          </p:cNvPr>
          <p:cNvCxnSpPr>
            <a:cxnSpLocks/>
          </p:cNvCxnSpPr>
          <p:nvPr/>
        </p:nvCxnSpPr>
        <p:spPr>
          <a:xfrm flipV="1">
            <a:off x="457201" y="6637413"/>
            <a:ext cx="3279758" cy="68187"/>
          </a:xfrm>
          <a:prstGeom prst="bentConnector3">
            <a:avLst>
              <a:gd name="adj1" fmla="val 43362"/>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264C49E-C7D7-B4E7-F756-81E337AF2BB6}"/>
              </a:ext>
            </a:extLst>
          </p:cNvPr>
          <p:cNvSpPr>
            <a:spLocks noGrp="1" noChangeArrowheads="1"/>
          </p:cNvSpPr>
          <p:nvPr>
            <p:ph type="title"/>
          </p:nvPr>
        </p:nvSpPr>
        <p:spPr/>
        <p:txBody>
          <a:bodyPr/>
          <a:lstStyle/>
          <a:p>
            <a:pPr eaLnBrk="1" hangingPunct="1">
              <a:defRPr/>
            </a:pPr>
            <a:r>
              <a:rPr lang="en-US" altLang="en-US" sz="3200" dirty="0"/>
              <a:t>Line by line example answers</a:t>
            </a:r>
          </a:p>
        </p:txBody>
      </p:sp>
      <p:sp>
        <p:nvSpPr>
          <p:cNvPr id="22533" name="Rectangle 3">
            <a:extLst>
              <a:ext uri="{FF2B5EF4-FFF2-40B4-BE49-F238E27FC236}">
                <a16:creationId xmlns:a16="http://schemas.microsoft.com/office/drawing/2014/main" id="{4CD319D6-F3D9-B11C-65C3-DA66B96DEF98}"/>
              </a:ext>
            </a:extLst>
          </p:cNvPr>
          <p:cNvSpPr>
            <a:spLocks noGrp="1" noChangeArrowheads="1"/>
          </p:cNvSpPr>
          <p:nvPr>
            <p:ph idx="1"/>
          </p:nvPr>
        </p:nvSpPr>
        <p:spPr>
          <a:xfrm>
            <a:off x="381000" y="3962400"/>
            <a:ext cx="7886700" cy="2895599"/>
          </a:xfrm>
        </p:spPr>
        <p:txBody>
          <a:bodyPr rtlCol="0">
            <a:normAutofit fontScale="85000" lnSpcReduction="20000"/>
          </a:bodyPr>
          <a:lstStyle/>
          <a:p>
            <a:pPr marL="0" indent="0" eaLnBrk="1" fontAlgn="auto" hangingPunct="1">
              <a:lnSpc>
                <a:spcPct val="80000"/>
              </a:lnSpc>
              <a:spcAft>
                <a:spcPts val="0"/>
              </a:spcAft>
              <a:buNone/>
              <a:defRPr/>
            </a:pPr>
            <a:r>
              <a:rPr lang="en-US" altLang="en-US" sz="2000" dirty="0">
                <a:solidFill>
                  <a:srgbClr val="669900"/>
                </a:solidFill>
              </a:rPr>
              <a:t>#</a:t>
            </a:r>
            <a:r>
              <a:rPr lang="en-US" altLang="en-US" sz="2000" dirty="0"/>
              <a:t> symbol means what follows on that line is a comment just for human readers</a:t>
            </a:r>
            <a:br>
              <a:rPr lang="en-US" altLang="en-US" sz="2000" dirty="0"/>
            </a:br>
            <a:endParaRPr lang="en-US" altLang="en-US" sz="2000" dirty="0"/>
          </a:p>
          <a:p>
            <a:pPr marL="0" indent="0" eaLnBrk="1" fontAlgn="auto" hangingPunct="1">
              <a:lnSpc>
                <a:spcPct val="80000"/>
              </a:lnSpc>
              <a:spcAft>
                <a:spcPts val="0"/>
              </a:spcAft>
              <a:buNone/>
              <a:defRPr/>
            </a:pPr>
            <a:r>
              <a:rPr lang="en-US" altLang="en-US" sz="2000" dirty="0"/>
              <a:t>import sys (lets you use things from the sys module)</a:t>
            </a:r>
          </a:p>
          <a:p>
            <a:pPr marL="0" indent="0" eaLnBrk="1" fontAlgn="auto" hangingPunct="1">
              <a:lnSpc>
                <a:spcPct val="80000"/>
              </a:lnSpc>
              <a:spcAft>
                <a:spcPts val="0"/>
              </a:spcAft>
              <a:buNone/>
              <a:defRPr/>
            </a:pPr>
            <a:endParaRPr lang="en-US" altLang="en-US" sz="2000" dirty="0"/>
          </a:p>
          <a:p>
            <a:pPr marL="0" indent="0" eaLnBrk="1" fontAlgn="auto" hangingPunct="1">
              <a:lnSpc>
                <a:spcPct val="80000"/>
              </a:lnSpc>
              <a:spcAft>
                <a:spcPts val="0"/>
              </a:spcAft>
              <a:buNone/>
              <a:defRPr/>
            </a:pPr>
            <a:r>
              <a:rPr lang="en-US" altLang="en-US" sz="2000" dirty="0"/>
              <a:t>variables (</a:t>
            </a:r>
            <a:r>
              <a:rPr lang="en-US" altLang="en-US" sz="2000" dirty="0">
                <a:latin typeface="Courier New" panose="02070309020205020404" pitchFamily="49" charset="0"/>
                <a:cs typeface="Courier New" panose="02070309020205020404" pitchFamily="49" charset="0"/>
              </a:rPr>
              <a:t>a</a:t>
            </a:r>
            <a:r>
              <a:rPr lang="en-US" altLang="en-US" sz="2000" dirty="0"/>
              <a:t> and </a:t>
            </a:r>
            <a:r>
              <a:rPr lang="en-US" altLang="en-US" sz="2000" dirty="0">
                <a:latin typeface="Courier New" panose="02070309020205020404" pitchFamily="49" charset="0"/>
                <a:cs typeface="Courier New" panose="02070309020205020404" pitchFamily="49" charset="0"/>
              </a:rPr>
              <a:t>b</a:t>
            </a:r>
            <a:r>
              <a:rPr lang="en-US" altLang="en-US" sz="2000" dirty="0"/>
              <a:t> are variables; they are assigned values with “=“ )</a:t>
            </a:r>
          </a:p>
          <a:p>
            <a:pPr marL="0" indent="0" eaLnBrk="1" fontAlgn="auto" hangingPunct="1">
              <a:lnSpc>
                <a:spcPct val="80000"/>
              </a:lnSpc>
              <a:spcAft>
                <a:spcPts val="0"/>
              </a:spcAft>
              <a:buNone/>
              <a:defRPr/>
            </a:pPr>
            <a:endParaRPr lang="en-US" altLang="en-US" sz="2000" dirty="0">
              <a:latin typeface="Courier New" panose="02070309020205020404" pitchFamily="49" charset="0"/>
              <a:cs typeface="Courier New" panose="02070309020205020404" pitchFamily="49" charset="0"/>
            </a:endParaRPr>
          </a:p>
          <a:p>
            <a:pPr marL="0" indent="0" eaLnBrk="1" fontAlgn="auto" hangingPunct="1">
              <a:lnSpc>
                <a:spcPct val="80000"/>
              </a:lnSpc>
              <a:spcAft>
                <a:spcPts val="0"/>
              </a:spcAft>
              <a:buNone/>
              <a:defRPr/>
            </a:pPr>
            <a:r>
              <a:rPr lang="en-US" altLang="en-US" sz="2000" dirty="0">
                <a:latin typeface="Courier New" panose="02070309020205020404" pitchFamily="49" charset="0"/>
                <a:cs typeface="Courier New" panose="02070309020205020404" pitchFamily="49" charset="0"/>
              </a:rPr>
              <a:t>sys.argv </a:t>
            </a:r>
            <a:r>
              <a:rPr lang="en-US" altLang="en-US" sz="2000" dirty="0"/>
              <a:t>(</a:t>
            </a:r>
            <a:r>
              <a:rPr lang="en-US" altLang="en-US" sz="2000" b="1" dirty="0">
                <a:solidFill>
                  <a:schemeClr val="accent2">
                    <a:lumMod val="75000"/>
                  </a:schemeClr>
                </a:solidFill>
              </a:rPr>
              <a:t>arg</a:t>
            </a:r>
            <a:r>
              <a:rPr lang="en-US" altLang="en-US" sz="2000" dirty="0"/>
              <a:t>ument </a:t>
            </a:r>
            <a:r>
              <a:rPr lang="en-US" altLang="en-US" sz="2000" b="1" dirty="0">
                <a:solidFill>
                  <a:schemeClr val="accent2">
                    <a:lumMod val="75000"/>
                  </a:schemeClr>
                </a:solidFill>
              </a:rPr>
              <a:t>v</a:t>
            </a:r>
            <a:r>
              <a:rPr lang="en-US" altLang="en-US" sz="2000" dirty="0"/>
              <a:t>ector; the list of things you send in when you run it)</a:t>
            </a:r>
          </a:p>
          <a:p>
            <a:pPr marL="0" indent="0" eaLnBrk="1" fontAlgn="auto" hangingPunct="1">
              <a:lnSpc>
                <a:spcPct val="80000"/>
              </a:lnSpc>
              <a:spcAft>
                <a:spcPts val="0"/>
              </a:spcAft>
              <a:buNone/>
              <a:defRPr/>
            </a:pPr>
            <a:endParaRPr lang="en-US" altLang="en-US" sz="2000" dirty="0"/>
          </a:p>
          <a:p>
            <a:pPr marL="0" indent="0" eaLnBrk="1" fontAlgn="auto" hangingPunct="1">
              <a:lnSpc>
                <a:spcPct val="80000"/>
              </a:lnSpc>
              <a:spcAft>
                <a:spcPts val="0"/>
              </a:spcAft>
              <a:buNone/>
              <a:defRPr/>
            </a:pPr>
            <a:r>
              <a:rPr lang="en-US" sz="2000" dirty="0">
                <a:solidFill>
                  <a:srgbClr val="D4D4D4"/>
                </a:solidFill>
                <a:latin typeface="Consolas" panose="020B0609020204030204" pitchFamily="49" charset="0"/>
              </a:rPr>
              <a:t>int</a:t>
            </a:r>
            <a:r>
              <a:rPr lang="en-US" altLang="en-US" sz="2000" dirty="0"/>
              <a:t> (converts a string to an integer)</a:t>
            </a:r>
          </a:p>
          <a:p>
            <a:pPr marL="0" indent="0" eaLnBrk="1" fontAlgn="auto" hangingPunct="1">
              <a:lnSpc>
                <a:spcPct val="80000"/>
              </a:lnSpc>
              <a:spcAft>
                <a:spcPts val="0"/>
              </a:spcAft>
              <a:buNone/>
              <a:defRPr/>
            </a:pPr>
            <a:endParaRPr lang="en-US" altLang="en-US" sz="2000" dirty="0"/>
          </a:p>
          <a:p>
            <a:pPr marL="0" indent="0" eaLnBrk="1" fontAlgn="auto" hangingPunct="1">
              <a:lnSpc>
                <a:spcPct val="80000"/>
              </a:lnSpc>
              <a:spcAft>
                <a:spcPts val="0"/>
              </a:spcAft>
              <a:buNone/>
              <a:defRPr/>
            </a:pPr>
            <a:r>
              <a:rPr lang="en-US" sz="2000" dirty="0"/>
              <a:t>The </a:t>
            </a:r>
            <a:r>
              <a:rPr lang="en-US" sz="2000" dirty="0">
                <a:solidFill>
                  <a:srgbClr val="D4D4D4"/>
                </a:solidFill>
                <a:latin typeface="Consolas" panose="020B0609020204030204" pitchFamily="49" charset="0"/>
              </a:rPr>
              <a:t>print</a:t>
            </a:r>
            <a:r>
              <a:rPr lang="en-US" sz="2000" dirty="0"/>
              <a:t> statement has an </a:t>
            </a:r>
            <a:r>
              <a:rPr lang="en-US" sz="2000" dirty="0">
                <a:solidFill>
                  <a:srgbClr val="569CD6"/>
                </a:solidFill>
                <a:latin typeface="Consolas" panose="020B0609020204030204" pitchFamily="49" charset="0"/>
              </a:rPr>
              <a:t>f</a:t>
            </a:r>
            <a:r>
              <a:rPr lang="en-US" sz="2000" dirty="0"/>
              <a:t> so that you can print a variable.</a:t>
            </a:r>
            <a:endParaRPr lang="en-US" altLang="en-US" sz="2000" dirty="0"/>
          </a:p>
        </p:txBody>
      </p:sp>
      <p:sp>
        <p:nvSpPr>
          <p:cNvPr id="2" name="Rectangle 3">
            <a:extLst>
              <a:ext uri="{FF2B5EF4-FFF2-40B4-BE49-F238E27FC236}">
                <a16:creationId xmlns:a16="http://schemas.microsoft.com/office/drawing/2014/main" id="{622AC551-E759-6574-153C-E6F3B8C0BD11}"/>
              </a:ext>
            </a:extLst>
          </p:cNvPr>
          <p:cNvSpPr txBox="1">
            <a:spLocks noChangeArrowheads="1"/>
          </p:cNvSpPr>
          <p:nvPr/>
        </p:nvSpPr>
        <p:spPr bwMode="auto">
          <a:xfrm>
            <a:off x="352425" y="1600200"/>
            <a:ext cx="4448175" cy="2195512"/>
          </a:xfrm>
          <a:prstGeom prst="rect">
            <a:avLst/>
          </a:prstGeom>
          <a:noFill/>
          <a:ln w="38100">
            <a:solidFill>
              <a:srgbClr val="BC0049"/>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2500" lnSpcReduction="10000"/>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rgbClr val="B8B8B8"/>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rgbClr val="B8B8B8"/>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rgbClr val="B8B8B8"/>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b="0" dirty="0">
                <a:solidFill>
                  <a:srgbClr val="6A9955"/>
                </a:solidFill>
                <a:effectLst/>
                <a:latin typeface="Consolas" panose="020B0609020204030204" pitchFamily="49" charset="0"/>
              </a:rPr>
              <a:t># add.py</a:t>
            </a:r>
            <a:endParaRPr lang="en-US" sz="1200" b="0" dirty="0">
              <a:solidFill>
                <a:srgbClr val="D4D4D4"/>
              </a:solidFill>
              <a:effectLst/>
              <a:latin typeface="Consolas" panose="020B0609020204030204" pitchFamily="49" charset="0"/>
            </a:endParaRPr>
          </a:p>
          <a:p>
            <a:pPr marL="0" indent="0">
              <a:buNone/>
            </a:pPr>
            <a:r>
              <a:rPr lang="en-US" sz="1200" b="0" dirty="0">
                <a:solidFill>
                  <a:srgbClr val="6A9955"/>
                </a:solidFill>
                <a:effectLst/>
                <a:latin typeface="Consolas" panose="020B0609020204030204" pitchFamily="49" charset="0"/>
              </a:rPr>
              <a:t># Purpose: Add two input numbers, print the results.</a:t>
            </a:r>
            <a:endParaRPr lang="en-US" sz="1200" b="0" dirty="0">
              <a:solidFill>
                <a:srgbClr val="D4D4D4"/>
              </a:solidFill>
              <a:effectLst/>
              <a:latin typeface="Consolas" panose="020B0609020204030204" pitchFamily="49" charset="0"/>
            </a:endParaRPr>
          </a:p>
          <a:p>
            <a:pPr marL="0" indent="0">
              <a:buFont typeface="Arial" panose="020B0604020202020204" pitchFamily="34" charset="0"/>
              <a:buNone/>
            </a:pPr>
            <a:r>
              <a:rPr lang="en-US" sz="1600" dirty="0">
                <a:solidFill>
                  <a:srgbClr val="569CD6"/>
                </a:solidFill>
                <a:latin typeface="Consolas" panose="020B0609020204030204" pitchFamily="49" charset="0"/>
              </a:rPr>
              <a:t>import</a:t>
            </a:r>
            <a:r>
              <a:rPr lang="en-US" sz="1600" dirty="0">
                <a:solidFill>
                  <a:srgbClr val="D4D4D4"/>
                </a:solidFill>
                <a:latin typeface="Consolas" panose="020B0609020204030204" pitchFamily="49" charset="0"/>
              </a:rPr>
              <a:t> sys</a:t>
            </a:r>
          </a:p>
          <a:p>
            <a:pPr marL="0" indent="0">
              <a:buFont typeface="Arial" panose="020B0604020202020204" pitchFamily="34" charset="0"/>
              <a:buNone/>
            </a:pPr>
            <a:br>
              <a:rPr lang="en-US" sz="1600" dirty="0">
                <a:solidFill>
                  <a:srgbClr val="D4D4D4"/>
                </a:solidFill>
                <a:latin typeface="Consolas" panose="020B0609020204030204" pitchFamily="49" charset="0"/>
              </a:rPr>
            </a:br>
            <a:r>
              <a:rPr lang="en-US" sz="1600" dirty="0">
                <a:solidFill>
                  <a:srgbClr val="D4D4D4"/>
                </a:solidFill>
                <a:latin typeface="Consolas" panose="020B0609020204030204" pitchFamily="49" charset="0"/>
              </a:rPr>
              <a:t>a = int(sys.argv[</a:t>
            </a:r>
            <a:r>
              <a:rPr lang="en-US" sz="1600" dirty="0">
                <a:solidFill>
                  <a:srgbClr val="B5CEA8"/>
                </a:solidFill>
                <a:latin typeface="Consolas" panose="020B0609020204030204" pitchFamily="49" charset="0"/>
              </a:rPr>
              <a:t>1</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b = int(sys.argv[</a:t>
            </a:r>
            <a:r>
              <a:rPr lang="en-US" sz="1600" dirty="0">
                <a:solidFill>
                  <a:srgbClr val="B5CEA8"/>
                </a:solidFill>
                <a:latin typeface="Consolas" panose="020B0609020204030204" pitchFamily="49" charset="0"/>
              </a:rPr>
              <a:t>2</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c = a + b</a:t>
            </a:r>
          </a:p>
          <a:p>
            <a:pPr marL="0" indent="0">
              <a:buFont typeface="Arial" panose="020B0604020202020204" pitchFamily="34" charset="0"/>
              <a:buNone/>
            </a:pPr>
            <a:r>
              <a:rPr lang="en-US" sz="1600" dirty="0">
                <a:solidFill>
                  <a:srgbClr val="D4D4D4"/>
                </a:solidFill>
                <a:latin typeface="Consolas" panose="020B0609020204030204" pitchFamily="49" charset="0"/>
              </a:rPr>
              <a:t>print(</a:t>
            </a:r>
            <a:r>
              <a:rPr lang="en-US" sz="1600" dirty="0">
                <a:solidFill>
                  <a:srgbClr val="569CD6"/>
                </a:solidFill>
                <a:latin typeface="Consolas" panose="020B0609020204030204" pitchFamily="49" charset="0"/>
              </a:rPr>
              <a:t>f</a:t>
            </a:r>
            <a:r>
              <a:rPr lang="en-US" sz="1600" dirty="0">
                <a:solidFill>
                  <a:srgbClr val="CE9178"/>
                </a:solidFill>
                <a:latin typeface="Consolas" panose="020B0609020204030204" pitchFamily="49" charset="0"/>
              </a:rPr>
              <a:t>"The sum is </a:t>
            </a:r>
            <a:r>
              <a:rPr lang="en-US" sz="1600" dirty="0">
                <a:solidFill>
                  <a:srgbClr val="D4D4D4"/>
                </a:solidFill>
                <a:latin typeface="Consolas" panose="020B0609020204030204" pitchFamily="49" charset="0"/>
              </a:rPr>
              <a:t>{c}</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597071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831199-5914-83AE-A049-58EB36B2470D}"/>
              </a:ext>
            </a:extLst>
          </p:cNvPr>
          <p:cNvPicPr>
            <a:picLocks noChangeAspect="1"/>
          </p:cNvPicPr>
          <p:nvPr/>
        </p:nvPicPr>
        <p:blipFill rotWithShape="1">
          <a:blip r:embed="rId3"/>
          <a:srcRect l="89375" t="-1" r="59" b="80457"/>
          <a:stretch/>
        </p:blipFill>
        <p:spPr>
          <a:xfrm>
            <a:off x="932411" y="5554664"/>
            <a:ext cx="1769528" cy="1076777"/>
          </a:xfrm>
          <a:prstGeom prst="rect">
            <a:avLst/>
          </a:prstGeom>
        </p:spPr>
      </p:pic>
      <p:pic>
        <p:nvPicPr>
          <p:cNvPr id="11" name="Picture 10">
            <a:extLst>
              <a:ext uri="{FF2B5EF4-FFF2-40B4-BE49-F238E27FC236}">
                <a16:creationId xmlns:a16="http://schemas.microsoft.com/office/drawing/2014/main" id="{0795A92D-DD51-45C4-54E6-0580A6605622}"/>
              </a:ext>
            </a:extLst>
          </p:cNvPr>
          <p:cNvPicPr>
            <a:picLocks noChangeAspect="1"/>
          </p:cNvPicPr>
          <p:nvPr/>
        </p:nvPicPr>
        <p:blipFill rotWithShape="1">
          <a:blip r:embed="rId4"/>
          <a:srcRect l="34200" t="14568"/>
          <a:stretch/>
        </p:blipFill>
        <p:spPr>
          <a:xfrm>
            <a:off x="932410" y="2916438"/>
            <a:ext cx="3958407" cy="2417562"/>
          </a:xfrm>
          <a:prstGeom prst="rect">
            <a:avLst/>
          </a:prstGeom>
        </p:spPr>
      </p:pic>
      <p:sp>
        <p:nvSpPr>
          <p:cNvPr id="24578" name="Rectangle 2">
            <a:extLst>
              <a:ext uri="{FF2B5EF4-FFF2-40B4-BE49-F238E27FC236}">
                <a16:creationId xmlns:a16="http://schemas.microsoft.com/office/drawing/2014/main" id="{260F36AC-2DAB-BB86-3FDA-54F9F04190B6}"/>
              </a:ext>
            </a:extLst>
          </p:cNvPr>
          <p:cNvSpPr>
            <a:spLocks noGrp="1" noChangeArrowheads="1"/>
          </p:cNvSpPr>
          <p:nvPr>
            <p:ph type="title"/>
          </p:nvPr>
        </p:nvSpPr>
        <p:spPr/>
        <p:txBody>
          <a:bodyPr/>
          <a:lstStyle/>
          <a:p>
            <a:pPr eaLnBrk="1" hangingPunct="1">
              <a:defRPr/>
            </a:pPr>
            <a:r>
              <a:rPr lang="en-US" altLang="en-US" sz="3600" dirty="0"/>
              <a:t>Hands on: Run add.py in PyCharm</a:t>
            </a:r>
          </a:p>
        </p:txBody>
      </p:sp>
      <p:sp>
        <p:nvSpPr>
          <p:cNvPr id="19471" name="Text Box 15">
            <a:extLst>
              <a:ext uri="{FF2B5EF4-FFF2-40B4-BE49-F238E27FC236}">
                <a16:creationId xmlns:a16="http://schemas.microsoft.com/office/drawing/2014/main" id="{2B32E521-53F5-2A6F-8751-01BBD581C0F2}"/>
              </a:ext>
            </a:extLst>
          </p:cNvPr>
          <p:cNvSpPr txBox="1">
            <a:spLocks noChangeArrowheads="1"/>
          </p:cNvSpPr>
          <p:nvPr/>
        </p:nvSpPr>
        <p:spPr bwMode="auto">
          <a:xfrm>
            <a:off x="5010150" y="3646488"/>
            <a:ext cx="1014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t>Output:</a:t>
            </a:r>
          </a:p>
        </p:txBody>
      </p:sp>
      <p:sp>
        <p:nvSpPr>
          <p:cNvPr id="19472" name="Text Box 16">
            <a:extLst>
              <a:ext uri="{FF2B5EF4-FFF2-40B4-BE49-F238E27FC236}">
                <a16:creationId xmlns:a16="http://schemas.microsoft.com/office/drawing/2014/main" id="{CEB794DD-4ADB-20D0-BCC7-F152A037BC19}"/>
              </a:ext>
            </a:extLst>
          </p:cNvPr>
          <p:cNvSpPr txBox="1">
            <a:spLocks noChangeArrowheads="1"/>
          </p:cNvSpPr>
          <p:nvPr/>
        </p:nvSpPr>
        <p:spPr bwMode="auto">
          <a:xfrm>
            <a:off x="5029200" y="5029200"/>
            <a:ext cx="1014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a:t>Output:</a:t>
            </a:r>
          </a:p>
        </p:txBody>
      </p:sp>
      <p:grpSp>
        <p:nvGrpSpPr>
          <p:cNvPr id="14" name="Group 13">
            <a:extLst>
              <a:ext uri="{FF2B5EF4-FFF2-40B4-BE49-F238E27FC236}">
                <a16:creationId xmlns:a16="http://schemas.microsoft.com/office/drawing/2014/main" id="{5C145F9B-5651-F6B5-7601-7D25C3710783}"/>
              </a:ext>
            </a:extLst>
          </p:cNvPr>
          <p:cNvGrpSpPr/>
          <p:nvPr/>
        </p:nvGrpSpPr>
        <p:grpSpPr>
          <a:xfrm>
            <a:off x="932411" y="1600200"/>
            <a:ext cx="4490156" cy="1014603"/>
            <a:chOff x="932411" y="1429769"/>
            <a:chExt cx="4490156" cy="1014603"/>
          </a:xfrm>
        </p:grpSpPr>
        <p:pic>
          <p:nvPicPr>
            <p:cNvPr id="86018" name="Picture 2">
              <a:extLst>
                <a:ext uri="{FF2B5EF4-FFF2-40B4-BE49-F238E27FC236}">
                  <a16:creationId xmlns:a16="http://schemas.microsoft.com/office/drawing/2014/main" id="{D273ADAA-8FB0-18B6-EB26-B64BAB4AE6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411" y="1429769"/>
              <a:ext cx="4490156" cy="101460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2EA324EC-72FF-342B-665C-58825CCAA0C5}"/>
                </a:ext>
              </a:extLst>
            </p:cNvPr>
            <p:cNvSpPr/>
            <p:nvPr/>
          </p:nvSpPr>
          <p:spPr>
            <a:xfrm>
              <a:off x="4453128" y="1618488"/>
              <a:ext cx="146304" cy="225845"/>
            </a:xfrm>
            <a:prstGeom prst="rect">
              <a:avLst/>
            </a:prstGeom>
            <a:solidFill>
              <a:srgbClr val="3C3F41"/>
            </a:solidFill>
            <a:ln>
              <a:solidFill>
                <a:srgbClr val="3C3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Line 6">
            <a:extLst>
              <a:ext uri="{FF2B5EF4-FFF2-40B4-BE49-F238E27FC236}">
                <a16:creationId xmlns:a16="http://schemas.microsoft.com/office/drawing/2014/main" id="{9F5A1B9A-F058-3B14-4B4D-33F9BD833301}"/>
              </a:ext>
            </a:extLst>
          </p:cNvPr>
          <p:cNvSpPr>
            <a:spLocks noChangeShapeType="1"/>
          </p:cNvSpPr>
          <p:nvPr/>
        </p:nvSpPr>
        <p:spPr bwMode="auto">
          <a:xfrm>
            <a:off x="3048000" y="1398684"/>
            <a:ext cx="292004" cy="292004"/>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19" name="Straight Connector 18">
            <a:extLst>
              <a:ext uri="{FF2B5EF4-FFF2-40B4-BE49-F238E27FC236}">
                <a16:creationId xmlns:a16="http://schemas.microsoft.com/office/drawing/2014/main" id="{92F136A0-149F-B0CA-0C45-13E802C7F4A1}"/>
              </a:ext>
            </a:extLst>
          </p:cNvPr>
          <p:cNvCxnSpPr/>
          <p:nvPr/>
        </p:nvCxnSpPr>
        <p:spPr>
          <a:xfrm>
            <a:off x="1817175" y="3352800"/>
            <a:ext cx="1154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E53DDE3-E724-F9C9-B51C-0B5AD0A22B87}"/>
              </a:ext>
            </a:extLst>
          </p:cNvPr>
          <p:cNvCxnSpPr/>
          <p:nvPr/>
        </p:nvCxnSpPr>
        <p:spPr>
          <a:xfrm>
            <a:off x="1828800" y="3516284"/>
            <a:ext cx="1154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89ABF5-8F17-1A7F-E921-3F215B697483}"/>
              </a:ext>
            </a:extLst>
          </p:cNvPr>
          <p:cNvCxnSpPr/>
          <p:nvPr/>
        </p:nvCxnSpPr>
        <p:spPr>
          <a:xfrm>
            <a:off x="1055175" y="5268884"/>
            <a:ext cx="1154625"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Line 6">
            <a:extLst>
              <a:ext uri="{FF2B5EF4-FFF2-40B4-BE49-F238E27FC236}">
                <a16:creationId xmlns:a16="http://schemas.microsoft.com/office/drawing/2014/main" id="{CB90E49F-67D0-FAF3-B3BF-A3C44B6134D0}"/>
              </a:ext>
            </a:extLst>
          </p:cNvPr>
          <p:cNvSpPr>
            <a:spLocks noChangeShapeType="1"/>
          </p:cNvSpPr>
          <p:nvPr/>
        </p:nvSpPr>
        <p:spPr bwMode="auto">
          <a:xfrm>
            <a:off x="1525171" y="5510521"/>
            <a:ext cx="292004" cy="292004"/>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786477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EAD506A-8885-C9F3-A608-DA28D9ED32B2}"/>
              </a:ext>
            </a:extLst>
          </p:cNvPr>
          <p:cNvSpPr>
            <a:spLocks noGrp="1" noChangeArrowheads="1"/>
          </p:cNvSpPr>
          <p:nvPr>
            <p:ph type="ctrTitle"/>
          </p:nvPr>
        </p:nvSpPr>
        <p:spPr>
          <a:xfrm>
            <a:off x="1066800" y="1828800"/>
            <a:ext cx="4876800" cy="2085975"/>
          </a:xfrm>
        </p:spPr>
        <p:txBody>
          <a:bodyPr rtlCol="0">
            <a:normAutofit/>
          </a:bodyPr>
          <a:lstStyle/>
          <a:p>
            <a:pPr eaLnBrk="1" fontAlgn="auto" hangingPunct="1">
              <a:spcAft>
                <a:spcPts val="0"/>
              </a:spcAft>
              <a:defRPr/>
            </a:pPr>
            <a:r>
              <a:rPr lang="en-US" altLang="en-US" sz="4800" b="0" dirty="0"/>
              <a:t>Demo: Passing input into a script</a:t>
            </a:r>
            <a:endParaRPr lang="en-US" altLang="en-US" sz="4400" b="0" dirty="0"/>
          </a:p>
        </p:txBody>
      </p:sp>
    </p:spTree>
    <p:extLst>
      <p:ext uri="{BB962C8B-B14F-4D97-AF65-F5344CB8AC3E}">
        <p14:creationId xmlns:p14="http://schemas.microsoft.com/office/powerpoint/2010/main" val="2001529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260F36AC-2DAB-BB86-3FDA-54F9F04190B6}"/>
              </a:ext>
            </a:extLst>
          </p:cNvPr>
          <p:cNvSpPr>
            <a:spLocks noGrp="1" noChangeArrowheads="1"/>
          </p:cNvSpPr>
          <p:nvPr>
            <p:ph type="title"/>
          </p:nvPr>
        </p:nvSpPr>
        <p:spPr/>
        <p:txBody>
          <a:bodyPr/>
          <a:lstStyle/>
          <a:p>
            <a:pPr eaLnBrk="1" hangingPunct="1">
              <a:defRPr/>
            </a:pPr>
            <a:r>
              <a:rPr lang="en-US" altLang="en-US" sz="3600" dirty="0"/>
              <a:t>Meaning of the plus sign (+)</a:t>
            </a:r>
          </a:p>
        </p:txBody>
      </p:sp>
      <p:sp>
        <p:nvSpPr>
          <p:cNvPr id="19461" name="Rectangle 9">
            <a:extLst>
              <a:ext uri="{FF2B5EF4-FFF2-40B4-BE49-F238E27FC236}">
                <a16:creationId xmlns:a16="http://schemas.microsoft.com/office/drawing/2014/main" id="{0E237107-63E6-2914-FFF5-29D4B29D9E14}"/>
              </a:ext>
            </a:extLst>
          </p:cNvPr>
          <p:cNvSpPr>
            <a:spLocks noChangeArrowheads="1"/>
          </p:cNvSpPr>
          <p:nvPr/>
        </p:nvSpPr>
        <p:spPr bwMode="auto">
          <a:xfrm>
            <a:off x="1238250" y="4659312"/>
            <a:ext cx="4248150" cy="12954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7400" name="Text Box 8">
            <a:extLst>
              <a:ext uri="{FF2B5EF4-FFF2-40B4-BE49-F238E27FC236}">
                <a16:creationId xmlns:a16="http://schemas.microsoft.com/office/drawing/2014/main" id="{AC4DF639-AACF-7D2A-B78B-E703B2FB6C64}"/>
              </a:ext>
            </a:extLst>
          </p:cNvPr>
          <p:cNvSpPr txBox="1">
            <a:spLocks noChangeArrowheads="1"/>
          </p:cNvSpPr>
          <p:nvPr/>
        </p:nvSpPr>
        <p:spPr bwMode="auto">
          <a:xfrm>
            <a:off x="1252105" y="4659312"/>
            <a:ext cx="4634345"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t>The sum is 11</a:t>
            </a:r>
          </a:p>
          <a:p>
            <a:pPr eaLnBrk="1" hangingPunct="1"/>
            <a:r>
              <a:rPr lang="en-US" altLang="en-US" sz="1600" dirty="0"/>
              <a:t>SUM: sys.argv[1] + sys.argv[2] =  56  </a:t>
            </a:r>
            <a:r>
              <a:rPr lang="en-US" altLang="en-US" b="1" dirty="0">
                <a:solidFill>
                  <a:srgbClr val="FF0066"/>
                </a:solidFill>
              </a:rPr>
              <a:t>WHY?</a:t>
            </a:r>
            <a:endParaRPr lang="en-US" altLang="en-US" sz="1400" b="1" dirty="0">
              <a:solidFill>
                <a:srgbClr val="FF0066"/>
              </a:solidFill>
            </a:endParaRPr>
          </a:p>
          <a:p>
            <a:pPr eaLnBrk="1" hangingPunct="1"/>
            <a:r>
              <a:rPr lang="en-US" altLang="en-US" sz="1400" dirty="0"/>
              <a:t>sys.argv[0] =  C:\&lt;my directory path&gt;\add.py</a:t>
            </a:r>
          </a:p>
          <a:p>
            <a:pPr eaLnBrk="1" hangingPunct="1"/>
            <a:r>
              <a:rPr lang="en-US" altLang="en-US" sz="1400" dirty="0"/>
              <a:t>sys.argv[1] =  5</a:t>
            </a:r>
          </a:p>
          <a:p>
            <a:pPr eaLnBrk="1" hangingPunct="1"/>
            <a:r>
              <a:rPr lang="en-US" altLang="en-US" sz="1400" dirty="0"/>
              <a:t>sys.argv[2] =  6</a:t>
            </a:r>
          </a:p>
        </p:txBody>
      </p:sp>
      <p:sp>
        <p:nvSpPr>
          <p:cNvPr id="19469" name="Rectangle 13">
            <a:extLst>
              <a:ext uri="{FF2B5EF4-FFF2-40B4-BE49-F238E27FC236}">
                <a16:creationId xmlns:a16="http://schemas.microsoft.com/office/drawing/2014/main" id="{4A1C526B-954E-6802-874B-02EFC39F8B57}"/>
              </a:ext>
            </a:extLst>
          </p:cNvPr>
          <p:cNvSpPr>
            <a:spLocks noChangeArrowheads="1"/>
          </p:cNvSpPr>
          <p:nvPr/>
        </p:nvSpPr>
        <p:spPr bwMode="auto">
          <a:xfrm>
            <a:off x="1238250" y="3287712"/>
            <a:ext cx="4248150" cy="6858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7406" name="Text Box 14">
            <a:extLst>
              <a:ext uri="{FF2B5EF4-FFF2-40B4-BE49-F238E27FC236}">
                <a16:creationId xmlns:a16="http://schemas.microsoft.com/office/drawing/2014/main" id="{6BDE5F2E-8DD3-C9D1-A53B-98CEA68852DA}"/>
              </a:ext>
            </a:extLst>
          </p:cNvPr>
          <p:cNvSpPr txBox="1">
            <a:spLocks noChangeArrowheads="1"/>
          </p:cNvSpPr>
          <p:nvPr/>
        </p:nvSpPr>
        <p:spPr bwMode="auto">
          <a:xfrm>
            <a:off x="1282700" y="3287712"/>
            <a:ext cx="12969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t>The sum is 11</a:t>
            </a:r>
          </a:p>
        </p:txBody>
      </p:sp>
      <p:sp>
        <p:nvSpPr>
          <p:cNvPr id="19471" name="Text Box 15">
            <a:extLst>
              <a:ext uri="{FF2B5EF4-FFF2-40B4-BE49-F238E27FC236}">
                <a16:creationId xmlns:a16="http://schemas.microsoft.com/office/drawing/2014/main" id="{2B32E521-53F5-2A6F-8751-01BBD581C0F2}"/>
              </a:ext>
            </a:extLst>
          </p:cNvPr>
          <p:cNvSpPr txBox="1">
            <a:spLocks noChangeArrowheads="1"/>
          </p:cNvSpPr>
          <p:nvPr/>
        </p:nvSpPr>
        <p:spPr bwMode="auto">
          <a:xfrm>
            <a:off x="1219200" y="2895600"/>
            <a:ext cx="12362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solidFill>
                  <a:srgbClr val="B8B8B8"/>
                </a:solidFill>
              </a:rPr>
              <a:t>Output 1:</a:t>
            </a:r>
          </a:p>
        </p:txBody>
      </p:sp>
      <p:sp>
        <p:nvSpPr>
          <p:cNvPr id="19472" name="Text Box 16">
            <a:extLst>
              <a:ext uri="{FF2B5EF4-FFF2-40B4-BE49-F238E27FC236}">
                <a16:creationId xmlns:a16="http://schemas.microsoft.com/office/drawing/2014/main" id="{CEB794DD-4ADB-20D0-BCC7-F152A037BC19}"/>
              </a:ext>
            </a:extLst>
          </p:cNvPr>
          <p:cNvSpPr txBox="1">
            <a:spLocks noChangeArrowheads="1"/>
          </p:cNvSpPr>
          <p:nvPr/>
        </p:nvSpPr>
        <p:spPr bwMode="auto">
          <a:xfrm>
            <a:off x="1238250" y="4278312"/>
            <a:ext cx="12362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solidFill>
                  <a:srgbClr val="B8B8B8"/>
                </a:solidFill>
              </a:rPr>
              <a:t>Output 2:</a:t>
            </a:r>
          </a:p>
        </p:txBody>
      </p:sp>
      <p:pic>
        <p:nvPicPr>
          <p:cNvPr id="10" name="Picture 9">
            <a:extLst>
              <a:ext uri="{FF2B5EF4-FFF2-40B4-BE49-F238E27FC236}">
                <a16:creationId xmlns:a16="http://schemas.microsoft.com/office/drawing/2014/main" id="{509A1FDA-8A1F-FF3E-9C23-6F4B3777C586}"/>
              </a:ext>
            </a:extLst>
          </p:cNvPr>
          <p:cNvPicPr>
            <a:picLocks noChangeAspect="1"/>
          </p:cNvPicPr>
          <p:nvPr/>
        </p:nvPicPr>
        <p:blipFill rotWithShape="1">
          <a:blip r:embed="rId3"/>
          <a:srcRect l="34200" t="14568" b="62189"/>
          <a:stretch/>
        </p:blipFill>
        <p:spPr>
          <a:xfrm>
            <a:off x="551410" y="1437979"/>
            <a:ext cx="5977707" cy="993278"/>
          </a:xfrm>
          <a:prstGeom prst="rect">
            <a:avLst/>
          </a:prstGeom>
        </p:spPr>
      </p:pic>
      <p:cxnSp>
        <p:nvCxnSpPr>
          <p:cNvPr id="11" name="Straight Connector 10">
            <a:extLst>
              <a:ext uri="{FF2B5EF4-FFF2-40B4-BE49-F238E27FC236}">
                <a16:creationId xmlns:a16="http://schemas.microsoft.com/office/drawing/2014/main" id="{A23114BF-9CC7-3C55-C1F2-5915588DA9FB}"/>
              </a:ext>
            </a:extLst>
          </p:cNvPr>
          <p:cNvCxnSpPr>
            <a:cxnSpLocks/>
          </p:cNvCxnSpPr>
          <p:nvPr/>
        </p:nvCxnSpPr>
        <p:spPr>
          <a:xfrm>
            <a:off x="1899458" y="2389910"/>
            <a:ext cx="1743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7673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74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7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00" grpId="0"/>
      <p:bldP spid="18740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260F36AC-2DAB-BB86-3FDA-54F9F04190B6}"/>
              </a:ext>
            </a:extLst>
          </p:cNvPr>
          <p:cNvSpPr>
            <a:spLocks noGrp="1" noChangeArrowheads="1"/>
          </p:cNvSpPr>
          <p:nvPr>
            <p:ph type="title"/>
          </p:nvPr>
        </p:nvSpPr>
        <p:spPr/>
        <p:txBody>
          <a:bodyPr/>
          <a:lstStyle/>
          <a:p>
            <a:pPr eaLnBrk="1" hangingPunct="1">
              <a:defRPr/>
            </a:pPr>
            <a:r>
              <a:rPr lang="en-US" altLang="en-US" sz="3600" dirty="0"/>
              <a:t>Passing in numbers</a:t>
            </a:r>
          </a:p>
        </p:txBody>
      </p:sp>
      <p:sp>
        <p:nvSpPr>
          <p:cNvPr id="19469" name="Rectangle 13">
            <a:extLst>
              <a:ext uri="{FF2B5EF4-FFF2-40B4-BE49-F238E27FC236}">
                <a16:creationId xmlns:a16="http://schemas.microsoft.com/office/drawing/2014/main" id="{4A1C526B-954E-6802-874B-02EFC39F8B57}"/>
              </a:ext>
            </a:extLst>
          </p:cNvPr>
          <p:cNvSpPr>
            <a:spLocks noChangeArrowheads="1"/>
          </p:cNvSpPr>
          <p:nvPr/>
        </p:nvSpPr>
        <p:spPr bwMode="auto">
          <a:xfrm>
            <a:off x="1238250" y="2982912"/>
            <a:ext cx="6305550" cy="993276"/>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471" name="Text Box 15">
            <a:extLst>
              <a:ext uri="{FF2B5EF4-FFF2-40B4-BE49-F238E27FC236}">
                <a16:creationId xmlns:a16="http://schemas.microsoft.com/office/drawing/2014/main" id="{2B32E521-53F5-2A6F-8751-01BBD581C0F2}"/>
              </a:ext>
            </a:extLst>
          </p:cNvPr>
          <p:cNvSpPr txBox="1">
            <a:spLocks noChangeArrowheads="1"/>
          </p:cNvSpPr>
          <p:nvPr/>
        </p:nvSpPr>
        <p:spPr bwMode="auto">
          <a:xfrm>
            <a:off x="1219200" y="2590800"/>
            <a:ext cx="10230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solidFill>
                  <a:srgbClr val="B8B8B8"/>
                </a:solidFill>
              </a:rPr>
              <a:t>Output:</a:t>
            </a:r>
          </a:p>
        </p:txBody>
      </p:sp>
      <p:grpSp>
        <p:nvGrpSpPr>
          <p:cNvPr id="6" name="Group 5">
            <a:extLst>
              <a:ext uri="{FF2B5EF4-FFF2-40B4-BE49-F238E27FC236}">
                <a16:creationId xmlns:a16="http://schemas.microsoft.com/office/drawing/2014/main" id="{52B97178-57A9-931F-7384-886FFB220CCF}"/>
              </a:ext>
            </a:extLst>
          </p:cNvPr>
          <p:cNvGrpSpPr/>
          <p:nvPr/>
        </p:nvGrpSpPr>
        <p:grpSpPr>
          <a:xfrm>
            <a:off x="605208" y="1454898"/>
            <a:ext cx="6024192" cy="993276"/>
            <a:chOff x="557181" y="1524000"/>
            <a:chExt cx="6024192" cy="993276"/>
          </a:xfrm>
        </p:grpSpPr>
        <p:pic>
          <p:nvPicPr>
            <p:cNvPr id="3" name="Picture 2">
              <a:extLst>
                <a:ext uri="{FF2B5EF4-FFF2-40B4-BE49-F238E27FC236}">
                  <a16:creationId xmlns:a16="http://schemas.microsoft.com/office/drawing/2014/main" id="{691B9FD7-9A1B-0171-ED81-0EFE9BF33318}"/>
                </a:ext>
              </a:extLst>
            </p:cNvPr>
            <p:cNvPicPr>
              <a:picLocks noChangeAspect="1"/>
            </p:cNvPicPr>
            <p:nvPr/>
          </p:nvPicPr>
          <p:blipFill>
            <a:blip r:embed="rId3"/>
            <a:stretch>
              <a:fillRect/>
            </a:stretch>
          </p:blipFill>
          <p:spPr>
            <a:xfrm>
              <a:off x="557181" y="1524000"/>
              <a:ext cx="6024192" cy="993276"/>
            </a:xfrm>
            <a:prstGeom prst="rect">
              <a:avLst/>
            </a:prstGeom>
          </p:spPr>
        </p:pic>
        <p:sp>
          <p:nvSpPr>
            <p:cNvPr id="4" name="Rectangle 3">
              <a:extLst>
                <a:ext uri="{FF2B5EF4-FFF2-40B4-BE49-F238E27FC236}">
                  <a16:creationId xmlns:a16="http://schemas.microsoft.com/office/drawing/2014/main" id="{C60DB6F9-26B6-D41C-6518-C1549E1DE9FA}"/>
                </a:ext>
              </a:extLst>
            </p:cNvPr>
            <p:cNvSpPr/>
            <p:nvPr/>
          </p:nvSpPr>
          <p:spPr>
            <a:xfrm>
              <a:off x="2614324" y="2209800"/>
              <a:ext cx="1143000" cy="175178"/>
            </a:xfrm>
            <a:prstGeom prst="rect">
              <a:avLst/>
            </a:prstGeom>
            <a:solidFill>
              <a:srgbClr val="454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1" name="Straight Connector 10">
            <a:extLst>
              <a:ext uri="{FF2B5EF4-FFF2-40B4-BE49-F238E27FC236}">
                <a16:creationId xmlns:a16="http://schemas.microsoft.com/office/drawing/2014/main" id="{A23114BF-9CC7-3C55-C1F2-5915588DA9FB}"/>
              </a:ext>
            </a:extLst>
          </p:cNvPr>
          <p:cNvCxnSpPr>
            <a:cxnSpLocks/>
          </p:cNvCxnSpPr>
          <p:nvPr/>
        </p:nvCxnSpPr>
        <p:spPr>
          <a:xfrm>
            <a:off x="1899458" y="2389910"/>
            <a:ext cx="1743633"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A3D18F6-7CCD-4F27-C2DB-0E5308DC90E8}"/>
              </a:ext>
            </a:extLst>
          </p:cNvPr>
          <p:cNvSpPr txBox="1"/>
          <p:nvPr/>
        </p:nvSpPr>
        <p:spPr>
          <a:xfrm>
            <a:off x="1263188" y="3066455"/>
            <a:ext cx="6204412"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25000"/>
                  </a:schemeClr>
                </a:solidFill>
                <a:latin typeface="+mn-lt"/>
              </a:rPr>
              <a:t>File "C:/gispy/projects/</a:t>
            </a:r>
            <a:r>
              <a:rPr lang="en-US" altLang="en-US" dirty="0">
                <a:solidFill>
                  <a:schemeClr val="bg1">
                    <a:lumMod val="25000"/>
                  </a:schemeClr>
                </a:solidFill>
                <a:latin typeface="+mn-lt"/>
              </a:rPr>
              <a:t>homework1</a:t>
            </a:r>
            <a:r>
              <a:rPr lang="en-US" altLang="en-US" sz="1800" dirty="0">
                <a:solidFill>
                  <a:schemeClr val="bg1">
                    <a:lumMod val="25000"/>
                  </a:schemeClr>
                </a:solidFill>
                <a:latin typeface="+mn-lt"/>
              </a:rPr>
              <a:t>/add.py", line 6, in &lt;module&gt;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25000"/>
                  </a:schemeClr>
                </a:solidFill>
                <a:latin typeface="+mn-lt"/>
              </a:rPr>
              <a:t>    a = int(sys.argv[1])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err="1">
                <a:solidFill>
                  <a:schemeClr val="bg1">
                    <a:lumMod val="25000"/>
                  </a:schemeClr>
                </a:solidFill>
                <a:latin typeface="+mn-lt"/>
              </a:rPr>
              <a:t>ValueError</a:t>
            </a:r>
            <a:r>
              <a:rPr lang="en-US" altLang="en-US" sz="1800" dirty="0">
                <a:solidFill>
                  <a:schemeClr val="bg1">
                    <a:lumMod val="25000"/>
                  </a:schemeClr>
                </a:solidFill>
                <a:latin typeface="+mn-lt"/>
              </a:rPr>
              <a:t>: invalid literal for int() with base 10: '4.11'</a:t>
            </a:r>
          </a:p>
        </p:txBody>
      </p:sp>
      <p:sp>
        <p:nvSpPr>
          <p:cNvPr id="9" name="Rectangle 3">
            <a:extLst>
              <a:ext uri="{FF2B5EF4-FFF2-40B4-BE49-F238E27FC236}">
                <a16:creationId xmlns:a16="http://schemas.microsoft.com/office/drawing/2014/main" id="{8F0118FE-29C7-778F-B32A-9613B43F8CA4}"/>
              </a:ext>
            </a:extLst>
          </p:cNvPr>
          <p:cNvSpPr txBox="1">
            <a:spLocks noChangeArrowheads="1"/>
          </p:cNvSpPr>
          <p:nvPr/>
        </p:nvSpPr>
        <p:spPr bwMode="auto">
          <a:xfrm>
            <a:off x="1263188" y="4170656"/>
            <a:ext cx="4448175" cy="2195512"/>
          </a:xfrm>
          <a:prstGeom prst="rect">
            <a:avLst/>
          </a:prstGeom>
          <a:noFill/>
          <a:ln w="38100">
            <a:solidFill>
              <a:srgbClr val="BC0049"/>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2500" lnSpcReduction="10000"/>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rgbClr val="B8B8B8"/>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rgbClr val="B8B8B8"/>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rgbClr val="B8B8B8"/>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b="0" dirty="0">
                <a:solidFill>
                  <a:srgbClr val="6A9955"/>
                </a:solidFill>
                <a:effectLst/>
                <a:latin typeface="Consolas" panose="020B0609020204030204" pitchFamily="49" charset="0"/>
              </a:rPr>
              <a:t># add.py</a:t>
            </a:r>
            <a:endParaRPr lang="en-US" sz="1200" b="0" dirty="0">
              <a:solidFill>
                <a:srgbClr val="D4D4D4"/>
              </a:solidFill>
              <a:effectLst/>
              <a:latin typeface="Consolas" panose="020B0609020204030204" pitchFamily="49" charset="0"/>
            </a:endParaRPr>
          </a:p>
          <a:p>
            <a:pPr marL="0" indent="0">
              <a:buNone/>
            </a:pPr>
            <a:r>
              <a:rPr lang="en-US" sz="1200" b="0" dirty="0">
                <a:solidFill>
                  <a:srgbClr val="6A9955"/>
                </a:solidFill>
                <a:effectLst/>
                <a:latin typeface="Consolas" panose="020B0609020204030204" pitchFamily="49" charset="0"/>
              </a:rPr>
              <a:t># Purpose: Add two input numbers, print the results.</a:t>
            </a:r>
            <a:endParaRPr lang="en-US" sz="1200" b="0" dirty="0">
              <a:solidFill>
                <a:srgbClr val="D4D4D4"/>
              </a:solidFill>
              <a:effectLst/>
              <a:latin typeface="Consolas" panose="020B0609020204030204" pitchFamily="49" charset="0"/>
            </a:endParaRPr>
          </a:p>
          <a:p>
            <a:pPr marL="0" indent="0">
              <a:buFont typeface="Arial" panose="020B0604020202020204" pitchFamily="34" charset="0"/>
              <a:buNone/>
            </a:pPr>
            <a:r>
              <a:rPr lang="en-US" sz="1600" dirty="0">
                <a:solidFill>
                  <a:srgbClr val="569CD6"/>
                </a:solidFill>
                <a:latin typeface="Consolas" panose="020B0609020204030204" pitchFamily="49" charset="0"/>
              </a:rPr>
              <a:t>import</a:t>
            </a:r>
            <a:r>
              <a:rPr lang="en-US" sz="1600" dirty="0">
                <a:solidFill>
                  <a:srgbClr val="D4D4D4"/>
                </a:solidFill>
                <a:latin typeface="Consolas" panose="020B0609020204030204" pitchFamily="49" charset="0"/>
              </a:rPr>
              <a:t> sys</a:t>
            </a:r>
          </a:p>
          <a:p>
            <a:pPr marL="0" indent="0">
              <a:buFont typeface="Arial" panose="020B0604020202020204" pitchFamily="34" charset="0"/>
              <a:buNone/>
            </a:pPr>
            <a:br>
              <a:rPr lang="en-US" sz="1600" dirty="0">
                <a:solidFill>
                  <a:srgbClr val="D4D4D4"/>
                </a:solidFill>
                <a:latin typeface="Consolas" panose="020B0609020204030204" pitchFamily="49" charset="0"/>
              </a:rPr>
            </a:br>
            <a:r>
              <a:rPr lang="en-US" sz="1600" dirty="0">
                <a:solidFill>
                  <a:srgbClr val="D4D4D4"/>
                </a:solidFill>
                <a:latin typeface="Consolas" panose="020B0609020204030204" pitchFamily="49" charset="0"/>
              </a:rPr>
              <a:t>a = int(sys.argv[</a:t>
            </a:r>
            <a:r>
              <a:rPr lang="en-US" sz="1600" dirty="0">
                <a:solidFill>
                  <a:srgbClr val="B5CEA8"/>
                </a:solidFill>
                <a:latin typeface="Consolas" panose="020B0609020204030204" pitchFamily="49" charset="0"/>
              </a:rPr>
              <a:t>1</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b = int(sys.argv[</a:t>
            </a:r>
            <a:r>
              <a:rPr lang="en-US" sz="1600" dirty="0">
                <a:solidFill>
                  <a:srgbClr val="B5CEA8"/>
                </a:solidFill>
                <a:latin typeface="Consolas" panose="020B0609020204030204" pitchFamily="49" charset="0"/>
              </a:rPr>
              <a:t>2</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c = a + b</a:t>
            </a:r>
          </a:p>
          <a:p>
            <a:pPr marL="0" indent="0">
              <a:buFont typeface="Arial" panose="020B0604020202020204" pitchFamily="34" charset="0"/>
              <a:buNone/>
            </a:pPr>
            <a:r>
              <a:rPr lang="en-US" sz="1600" dirty="0">
                <a:solidFill>
                  <a:srgbClr val="D4D4D4"/>
                </a:solidFill>
                <a:latin typeface="Consolas" panose="020B0609020204030204" pitchFamily="49" charset="0"/>
              </a:rPr>
              <a:t>print(</a:t>
            </a:r>
            <a:r>
              <a:rPr lang="en-US" sz="1600" dirty="0">
                <a:solidFill>
                  <a:srgbClr val="569CD6"/>
                </a:solidFill>
                <a:latin typeface="Consolas" panose="020B0609020204030204" pitchFamily="49" charset="0"/>
              </a:rPr>
              <a:t>f</a:t>
            </a:r>
            <a:r>
              <a:rPr lang="en-US" sz="1600" dirty="0">
                <a:solidFill>
                  <a:srgbClr val="CE9178"/>
                </a:solidFill>
                <a:latin typeface="Consolas" panose="020B0609020204030204" pitchFamily="49" charset="0"/>
              </a:rPr>
              <a:t>"The sum is </a:t>
            </a:r>
            <a:r>
              <a:rPr lang="en-US" sz="1600" dirty="0">
                <a:solidFill>
                  <a:srgbClr val="D4D4D4"/>
                </a:solidFill>
                <a:latin typeface="Consolas" panose="020B0609020204030204" pitchFamily="49" charset="0"/>
              </a:rPr>
              <a:t>{c}</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2480753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260F36AC-2DAB-BB86-3FDA-54F9F04190B6}"/>
              </a:ext>
            </a:extLst>
          </p:cNvPr>
          <p:cNvSpPr>
            <a:spLocks noGrp="1" noChangeArrowheads="1"/>
          </p:cNvSpPr>
          <p:nvPr>
            <p:ph type="title"/>
          </p:nvPr>
        </p:nvSpPr>
        <p:spPr/>
        <p:txBody>
          <a:bodyPr/>
          <a:lstStyle/>
          <a:p>
            <a:pPr eaLnBrk="1" hangingPunct="1">
              <a:defRPr/>
            </a:pPr>
            <a:r>
              <a:rPr lang="en-US" altLang="en-US" sz="3600" dirty="0"/>
              <a:t>Passing in floating point numbers</a:t>
            </a:r>
          </a:p>
        </p:txBody>
      </p:sp>
      <p:sp>
        <p:nvSpPr>
          <p:cNvPr id="19469" name="Rectangle 13">
            <a:extLst>
              <a:ext uri="{FF2B5EF4-FFF2-40B4-BE49-F238E27FC236}">
                <a16:creationId xmlns:a16="http://schemas.microsoft.com/office/drawing/2014/main" id="{4A1C526B-954E-6802-874B-02EFC39F8B57}"/>
              </a:ext>
            </a:extLst>
          </p:cNvPr>
          <p:cNvSpPr>
            <a:spLocks noChangeArrowheads="1"/>
          </p:cNvSpPr>
          <p:nvPr/>
        </p:nvSpPr>
        <p:spPr bwMode="auto">
          <a:xfrm>
            <a:off x="1238250" y="2982911"/>
            <a:ext cx="5619750" cy="1426916"/>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471" name="Text Box 15">
            <a:extLst>
              <a:ext uri="{FF2B5EF4-FFF2-40B4-BE49-F238E27FC236}">
                <a16:creationId xmlns:a16="http://schemas.microsoft.com/office/drawing/2014/main" id="{2B32E521-53F5-2A6F-8751-01BBD581C0F2}"/>
              </a:ext>
            </a:extLst>
          </p:cNvPr>
          <p:cNvSpPr txBox="1">
            <a:spLocks noChangeArrowheads="1"/>
          </p:cNvSpPr>
          <p:nvPr/>
        </p:nvSpPr>
        <p:spPr bwMode="auto">
          <a:xfrm>
            <a:off x="1219200" y="2590800"/>
            <a:ext cx="10230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solidFill>
                  <a:srgbClr val="B8B8B8"/>
                </a:solidFill>
              </a:rPr>
              <a:t>Output:</a:t>
            </a:r>
          </a:p>
        </p:txBody>
      </p:sp>
      <p:grpSp>
        <p:nvGrpSpPr>
          <p:cNvPr id="6" name="Group 5">
            <a:extLst>
              <a:ext uri="{FF2B5EF4-FFF2-40B4-BE49-F238E27FC236}">
                <a16:creationId xmlns:a16="http://schemas.microsoft.com/office/drawing/2014/main" id="{52B97178-57A9-931F-7384-886FFB220CCF}"/>
              </a:ext>
            </a:extLst>
          </p:cNvPr>
          <p:cNvGrpSpPr/>
          <p:nvPr/>
        </p:nvGrpSpPr>
        <p:grpSpPr>
          <a:xfrm>
            <a:off x="605208" y="1454898"/>
            <a:ext cx="6024192" cy="993276"/>
            <a:chOff x="557181" y="1524000"/>
            <a:chExt cx="6024192" cy="993276"/>
          </a:xfrm>
        </p:grpSpPr>
        <p:pic>
          <p:nvPicPr>
            <p:cNvPr id="3" name="Picture 2">
              <a:extLst>
                <a:ext uri="{FF2B5EF4-FFF2-40B4-BE49-F238E27FC236}">
                  <a16:creationId xmlns:a16="http://schemas.microsoft.com/office/drawing/2014/main" id="{691B9FD7-9A1B-0171-ED81-0EFE9BF33318}"/>
                </a:ext>
              </a:extLst>
            </p:cNvPr>
            <p:cNvPicPr>
              <a:picLocks noChangeAspect="1"/>
            </p:cNvPicPr>
            <p:nvPr/>
          </p:nvPicPr>
          <p:blipFill>
            <a:blip r:embed="rId3"/>
            <a:stretch>
              <a:fillRect/>
            </a:stretch>
          </p:blipFill>
          <p:spPr>
            <a:xfrm>
              <a:off x="557181" y="1524000"/>
              <a:ext cx="6024192" cy="993276"/>
            </a:xfrm>
            <a:prstGeom prst="rect">
              <a:avLst/>
            </a:prstGeom>
          </p:spPr>
        </p:pic>
        <p:sp>
          <p:nvSpPr>
            <p:cNvPr id="4" name="Rectangle 3">
              <a:extLst>
                <a:ext uri="{FF2B5EF4-FFF2-40B4-BE49-F238E27FC236}">
                  <a16:creationId xmlns:a16="http://schemas.microsoft.com/office/drawing/2014/main" id="{C60DB6F9-26B6-D41C-6518-C1549E1DE9FA}"/>
                </a:ext>
              </a:extLst>
            </p:cNvPr>
            <p:cNvSpPr/>
            <p:nvPr/>
          </p:nvSpPr>
          <p:spPr>
            <a:xfrm>
              <a:off x="2614324" y="2209800"/>
              <a:ext cx="1143000" cy="175178"/>
            </a:xfrm>
            <a:prstGeom prst="rect">
              <a:avLst/>
            </a:prstGeom>
            <a:solidFill>
              <a:srgbClr val="454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1" name="Straight Connector 10">
            <a:extLst>
              <a:ext uri="{FF2B5EF4-FFF2-40B4-BE49-F238E27FC236}">
                <a16:creationId xmlns:a16="http://schemas.microsoft.com/office/drawing/2014/main" id="{A23114BF-9CC7-3C55-C1F2-5915588DA9FB}"/>
              </a:ext>
            </a:extLst>
          </p:cNvPr>
          <p:cNvCxnSpPr>
            <a:cxnSpLocks/>
          </p:cNvCxnSpPr>
          <p:nvPr/>
        </p:nvCxnSpPr>
        <p:spPr>
          <a:xfrm>
            <a:off x="1899458" y="2389910"/>
            <a:ext cx="1743633"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A3D18F6-7CCD-4F27-C2DB-0E5308DC90E8}"/>
              </a:ext>
            </a:extLst>
          </p:cNvPr>
          <p:cNvSpPr txBox="1"/>
          <p:nvPr/>
        </p:nvSpPr>
        <p:spPr>
          <a:xfrm>
            <a:off x="1263188" y="2971800"/>
            <a:ext cx="5410200" cy="14773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25000"/>
                  </a:schemeClr>
                </a:solidFill>
                <a:latin typeface="+mn-lt"/>
              </a:rPr>
              <a:t>The sum is 6.974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25000"/>
                  </a:schemeClr>
                </a:solidFill>
                <a:latin typeface="+mn-lt"/>
              </a:rPr>
              <a:t>SUM: sys.argv[1] + sys.argv[2] = 4.112.864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25000"/>
                  </a:schemeClr>
                </a:solidFill>
                <a:latin typeface="+mn-lt"/>
              </a:rPr>
              <a:t>sys.argv[0] = C:/gispy/projects/homework1/add.py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25000"/>
                  </a:schemeClr>
                </a:solidFill>
                <a:latin typeface="+mn-lt"/>
              </a:rPr>
              <a:t>sys.argv[1] = 4.11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25000"/>
                  </a:schemeClr>
                </a:solidFill>
                <a:latin typeface="+mn-lt"/>
              </a:rPr>
              <a:t>sys.argv[2] = 2.864</a:t>
            </a:r>
          </a:p>
        </p:txBody>
      </p:sp>
      <p:sp>
        <p:nvSpPr>
          <p:cNvPr id="9" name="Rectangle 3">
            <a:extLst>
              <a:ext uri="{FF2B5EF4-FFF2-40B4-BE49-F238E27FC236}">
                <a16:creationId xmlns:a16="http://schemas.microsoft.com/office/drawing/2014/main" id="{8F0118FE-29C7-778F-B32A-9613B43F8CA4}"/>
              </a:ext>
            </a:extLst>
          </p:cNvPr>
          <p:cNvSpPr txBox="1">
            <a:spLocks noChangeArrowheads="1"/>
          </p:cNvSpPr>
          <p:nvPr/>
        </p:nvSpPr>
        <p:spPr bwMode="auto">
          <a:xfrm>
            <a:off x="1263188" y="4572000"/>
            <a:ext cx="4448175" cy="2195512"/>
          </a:xfrm>
          <a:prstGeom prst="rect">
            <a:avLst/>
          </a:prstGeom>
          <a:noFill/>
          <a:ln w="38100">
            <a:solidFill>
              <a:srgbClr val="BC0049"/>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2500" lnSpcReduction="10000"/>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rgbClr val="B8B8B8"/>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rgbClr val="B8B8B8"/>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rgbClr val="B8B8B8"/>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b="0" dirty="0">
                <a:solidFill>
                  <a:srgbClr val="6A9955"/>
                </a:solidFill>
                <a:effectLst/>
                <a:latin typeface="Consolas" panose="020B0609020204030204" pitchFamily="49" charset="0"/>
              </a:rPr>
              <a:t># add.py</a:t>
            </a:r>
            <a:endParaRPr lang="en-US" sz="1200" b="0" dirty="0">
              <a:solidFill>
                <a:srgbClr val="D4D4D4"/>
              </a:solidFill>
              <a:effectLst/>
              <a:latin typeface="Consolas" panose="020B0609020204030204" pitchFamily="49" charset="0"/>
            </a:endParaRPr>
          </a:p>
          <a:p>
            <a:pPr marL="0" indent="0">
              <a:buNone/>
            </a:pPr>
            <a:r>
              <a:rPr lang="en-US" sz="1200" b="0" dirty="0">
                <a:solidFill>
                  <a:srgbClr val="6A9955"/>
                </a:solidFill>
                <a:effectLst/>
                <a:latin typeface="Consolas" panose="020B0609020204030204" pitchFamily="49" charset="0"/>
              </a:rPr>
              <a:t># Purpose: Add two input numbers, print the results.</a:t>
            </a:r>
            <a:endParaRPr lang="en-US" sz="1200" b="0" dirty="0">
              <a:solidFill>
                <a:srgbClr val="D4D4D4"/>
              </a:solidFill>
              <a:effectLst/>
              <a:latin typeface="Consolas" panose="020B0609020204030204" pitchFamily="49" charset="0"/>
            </a:endParaRPr>
          </a:p>
          <a:p>
            <a:pPr marL="0" indent="0">
              <a:buFont typeface="Arial" panose="020B0604020202020204" pitchFamily="34" charset="0"/>
              <a:buNone/>
            </a:pPr>
            <a:r>
              <a:rPr lang="en-US" sz="1600" dirty="0">
                <a:solidFill>
                  <a:srgbClr val="569CD6"/>
                </a:solidFill>
                <a:latin typeface="Consolas" panose="020B0609020204030204" pitchFamily="49" charset="0"/>
              </a:rPr>
              <a:t>import</a:t>
            </a:r>
            <a:r>
              <a:rPr lang="en-US" sz="1600" dirty="0">
                <a:solidFill>
                  <a:srgbClr val="D4D4D4"/>
                </a:solidFill>
                <a:latin typeface="Consolas" panose="020B0609020204030204" pitchFamily="49" charset="0"/>
              </a:rPr>
              <a:t> sys</a:t>
            </a:r>
          </a:p>
          <a:p>
            <a:pPr marL="0" indent="0">
              <a:buFont typeface="Arial" panose="020B0604020202020204" pitchFamily="34" charset="0"/>
              <a:buNone/>
            </a:pPr>
            <a:br>
              <a:rPr lang="en-US" sz="1600" dirty="0">
                <a:solidFill>
                  <a:srgbClr val="D4D4D4"/>
                </a:solidFill>
                <a:latin typeface="Consolas" panose="020B0609020204030204" pitchFamily="49" charset="0"/>
              </a:rPr>
            </a:br>
            <a:r>
              <a:rPr lang="en-US" sz="1600" dirty="0">
                <a:solidFill>
                  <a:srgbClr val="D4D4D4"/>
                </a:solidFill>
                <a:latin typeface="Consolas" panose="020B0609020204030204" pitchFamily="49" charset="0"/>
              </a:rPr>
              <a:t>a = float(sys.argv[</a:t>
            </a:r>
            <a:r>
              <a:rPr lang="en-US" sz="1600" dirty="0">
                <a:solidFill>
                  <a:srgbClr val="B5CEA8"/>
                </a:solidFill>
                <a:latin typeface="Consolas" panose="020B0609020204030204" pitchFamily="49" charset="0"/>
              </a:rPr>
              <a:t>1</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b = float(sys.argv[</a:t>
            </a:r>
            <a:r>
              <a:rPr lang="en-US" sz="1600" dirty="0">
                <a:solidFill>
                  <a:srgbClr val="B5CEA8"/>
                </a:solidFill>
                <a:latin typeface="Consolas" panose="020B0609020204030204" pitchFamily="49" charset="0"/>
              </a:rPr>
              <a:t>2</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c = a + b</a:t>
            </a:r>
          </a:p>
          <a:p>
            <a:pPr marL="0" indent="0">
              <a:buFont typeface="Arial" panose="020B0604020202020204" pitchFamily="34" charset="0"/>
              <a:buNone/>
            </a:pPr>
            <a:r>
              <a:rPr lang="en-US" sz="1600" dirty="0">
                <a:solidFill>
                  <a:srgbClr val="D4D4D4"/>
                </a:solidFill>
                <a:latin typeface="Consolas" panose="020B0609020204030204" pitchFamily="49" charset="0"/>
              </a:rPr>
              <a:t>print(</a:t>
            </a:r>
            <a:r>
              <a:rPr lang="en-US" sz="1600" dirty="0">
                <a:solidFill>
                  <a:srgbClr val="569CD6"/>
                </a:solidFill>
                <a:latin typeface="Consolas" panose="020B0609020204030204" pitchFamily="49" charset="0"/>
              </a:rPr>
              <a:t>f</a:t>
            </a:r>
            <a:r>
              <a:rPr lang="en-US" sz="1600" dirty="0">
                <a:solidFill>
                  <a:srgbClr val="CE9178"/>
                </a:solidFill>
                <a:latin typeface="Consolas" panose="020B0609020204030204" pitchFamily="49" charset="0"/>
              </a:rPr>
              <a:t>"The sum is </a:t>
            </a:r>
            <a:r>
              <a:rPr lang="en-US" sz="1600" dirty="0">
                <a:solidFill>
                  <a:srgbClr val="D4D4D4"/>
                </a:solidFill>
                <a:latin typeface="Consolas" panose="020B0609020204030204" pitchFamily="49" charset="0"/>
              </a:rPr>
              <a:t>{c}</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148899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57D52-5781-080F-DEB2-1FC9A440D5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7DFC39-048E-25DE-933F-3576D4F247C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64564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7DFC39-048E-25DE-933F-3576D4F247CA}"/>
              </a:ext>
            </a:extLst>
          </p:cNvPr>
          <p:cNvSpPr>
            <a:spLocks noGrp="1"/>
          </p:cNvSpPr>
          <p:nvPr>
            <p:ph idx="1"/>
          </p:nvPr>
        </p:nvSpPr>
        <p:spPr>
          <a:xfrm>
            <a:off x="628650" y="65627"/>
            <a:ext cx="7620000" cy="1595491"/>
          </a:xfrm>
        </p:spPr>
        <p:txBody>
          <a:bodyPr/>
          <a:lstStyle/>
          <a:p>
            <a:pPr marL="0" indent="0" algn="ctr">
              <a:buNone/>
            </a:pPr>
            <a:endParaRPr lang="en-US" sz="4000" dirty="0"/>
          </a:p>
          <a:p>
            <a:pPr marL="0" indent="0" algn="ctr">
              <a:buNone/>
            </a:pPr>
            <a:r>
              <a:rPr lang="en-US" sz="4000" dirty="0"/>
              <a:t>Cleaning up a messy  workspace</a:t>
            </a:r>
          </a:p>
        </p:txBody>
      </p:sp>
      <p:pic>
        <p:nvPicPr>
          <p:cNvPr id="2052" name="Picture 4" descr="The Case for Finally Cleaning Your Desk">
            <a:extLst>
              <a:ext uri="{FF2B5EF4-FFF2-40B4-BE49-F238E27FC236}">
                <a16:creationId xmlns:a16="http://schemas.microsoft.com/office/drawing/2014/main" id="{61865FAA-CD8D-2390-200D-2EE0B7D10A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45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929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3E92FA4-6232-9556-8944-D39F02EF5802}"/>
              </a:ext>
            </a:extLst>
          </p:cNvPr>
          <p:cNvSpPr>
            <a:spLocks noChangeArrowheads="1"/>
          </p:cNvSpPr>
          <p:nvPr/>
        </p:nvSpPr>
        <p:spPr bwMode="auto">
          <a:xfrm>
            <a:off x="0" y="1279267"/>
            <a:ext cx="9144000" cy="54476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r>
              <a:rPr kumimoji="0" lang="en-US" altLang="en-US" sz="1200" b="0" i="0" u="none" strike="noStrike" cap="none" normalizeH="0" baseline="0" dirty="0">
                <a:ln>
                  <a:noFill/>
                </a:ln>
                <a:solidFill>
                  <a:srgbClr val="808080"/>
                </a:solidFill>
                <a:effectLst/>
                <a:latin typeface="JetBrains Mono"/>
              </a:rPr>
              <a:t># describe_fc.py</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Purpose: Print information about each feature class in a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Usage: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Example input: C:/gispy/data/ch02</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Output: A list of basic information about each feature class.</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Author: Lou </a:t>
            </a:r>
            <a:r>
              <a:rPr kumimoji="0" lang="en-US" altLang="en-US" sz="1200" b="0" i="0" u="none" strike="noStrike" cap="none" normalizeH="0" baseline="0" dirty="0" err="1">
                <a:ln>
                  <a:noFill/>
                </a:ln>
                <a:solidFill>
                  <a:srgbClr val="808080"/>
                </a:solidFill>
                <a:effectLst/>
                <a:latin typeface="JetBrains Mono"/>
              </a:rPr>
              <a:t>Lou</a:t>
            </a:r>
            <a:r>
              <a:rPr kumimoji="0" lang="en-US" altLang="en-US" sz="1200" b="0" i="0" u="none" strike="noStrike" cap="none" normalizeH="0" baseline="0" dirty="0">
                <a:ln>
                  <a:noFill/>
                </a:ln>
                <a:solidFill>
                  <a:srgbClr val="808080"/>
                </a:solidFill>
                <a:effectLst/>
                <a:latin typeface="JetBrains Mono"/>
              </a:rPr>
              <a:t> Who 7/20/2055</a:t>
            </a:r>
            <a:br>
              <a:rPr kumimoji="0" lang="en-US" altLang="en-US" sz="1200" b="0" i="0" u="none" strike="noStrike" cap="none" normalizeH="0" baseline="0" dirty="0">
                <a:ln>
                  <a:noFill/>
                </a:ln>
                <a:solidFill>
                  <a:srgbClr val="808080"/>
                </a:solidFill>
                <a:effectLst/>
                <a:latin typeface="JetBrains Mono"/>
              </a:rPr>
            </a:b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err="1">
                <a:ln>
                  <a:noFill/>
                </a:ln>
                <a:solidFill>
                  <a:srgbClr val="A9B7C6"/>
                </a:solidFill>
                <a:effectLst/>
                <a:latin typeface="JetBrains Mono"/>
              </a:rPr>
              <a:t>arcpy</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a:ln>
                  <a:noFill/>
                </a:ln>
                <a:solidFill>
                  <a:srgbClr val="A9B7C6"/>
                </a:solidFill>
                <a:effectLst/>
                <a:latin typeface="JetBrains Mono"/>
              </a:rPr>
              <a:t>sys</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the input workspace from the user.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A9B7C6"/>
                </a:solidFill>
                <a:effectLst/>
                <a:latin typeface="JetBrains Mono"/>
              </a:rPr>
              <a:t> = sys.argv[</a:t>
            </a:r>
            <a:r>
              <a:rPr kumimoji="0" lang="en-US" altLang="en-US" sz="1200" b="0" i="0" u="none" strike="noStrike" cap="none" normalizeH="0" baseline="0" dirty="0">
                <a:ln>
                  <a:noFill/>
                </a:ln>
                <a:solidFill>
                  <a:srgbClr val="6897BB"/>
                </a:solidFill>
                <a:effectLst/>
                <a:latin typeface="JetBrains Mono"/>
              </a:rPr>
              <a:t>1</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a list of the feature classes in the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A9B7C6"/>
                </a:solidFill>
                <a:effectLst/>
                <a:latin typeface="JetBrains Mono"/>
              </a:rPr>
              <a:t>fcs = </a:t>
            </a:r>
            <a:r>
              <a:rPr kumimoji="0" lang="en-US" altLang="en-US" sz="1200" b="0" i="0" u="none" strike="noStrike" cap="none" normalizeH="0" baseline="0" dirty="0" err="1">
                <a:ln>
                  <a:noFill/>
                </a:ln>
                <a:solidFill>
                  <a:srgbClr val="A9B7C6"/>
                </a:solidFill>
                <a:effectLst/>
                <a:latin typeface="JetBrains Mono"/>
              </a:rPr>
              <a:t>arcpy.ListFeatureClasses</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PRINT basic information about each feature class in the folder.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f'Feature</a:t>
            </a:r>
            <a:r>
              <a:rPr kumimoji="0" lang="en-US" altLang="en-US" sz="1200" b="0" i="0" u="none" strike="noStrike" cap="none" normalizeH="0" baseline="0" dirty="0">
                <a:ln>
                  <a:noFill/>
                </a:ln>
                <a:solidFill>
                  <a:srgbClr val="6A8759"/>
                </a:solidFill>
                <a:effectLst/>
                <a:latin typeface="JetBrains Mono"/>
              </a:rPr>
              <a:t> classes in folder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for </a:t>
            </a:r>
            <a:r>
              <a:rPr kumimoji="0" lang="en-US" altLang="en-US" sz="1200" b="0" i="0" u="none" strike="noStrike" cap="none" normalizeH="0" baseline="0" dirty="0">
                <a:ln>
                  <a:noFill/>
                </a:ln>
                <a:solidFill>
                  <a:srgbClr val="A9B7C6"/>
                </a:solidFill>
                <a:effectLst/>
                <a:latin typeface="JetBrains Mono"/>
              </a:rPr>
              <a:t>fc </a:t>
            </a:r>
            <a:r>
              <a:rPr kumimoji="0" lang="en-US" altLang="en-US" sz="1200" b="0" i="0" u="none" strike="noStrike" cap="none" normalizeH="0" baseline="0" dirty="0">
                <a:ln>
                  <a:noFill/>
                </a:ln>
                <a:solidFill>
                  <a:srgbClr val="CC7832"/>
                </a:solidFill>
                <a:effectLst/>
                <a:latin typeface="JetBrains Mono"/>
              </a:rPr>
              <a:t>in </a:t>
            </a:r>
            <a:r>
              <a:rPr kumimoji="0" lang="en-US" altLang="en-US" sz="1200" b="0" i="0" u="none" strike="noStrike" cap="none" normalizeH="0" baseline="0" dirty="0">
                <a:ln>
                  <a:noFill/>
                </a:ln>
                <a:solidFill>
                  <a:srgbClr val="A9B7C6"/>
                </a:solidFill>
                <a:effectLst/>
                <a:latin typeface="JetBrains Mono"/>
              </a:rPr>
              <a:t>fcs:</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desc = </a:t>
            </a:r>
            <a:r>
              <a:rPr kumimoji="0" lang="en-US" altLang="en-US" sz="1200" b="0" i="0" u="none" strike="noStrike" cap="none" normalizeH="0" baseline="0" dirty="0" err="1">
                <a:ln>
                  <a:noFill/>
                </a:ln>
                <a:solidFill>
                  <a:srgbClr val="A9B7C6"/>
                </a:solidFill>
                <a:effectLst/>
                <a:latin typeface="JetBrains Mono"/>
              </a:rPr>
              <a:t>arcpy.Describe</a:t>
            </a:r>
            <a:r>
              <a:rPr kumimoji="0" lang="en-US" altLang="en-US" sz="1200" b="0" i="0" u="none" strike="noStrike" cap="none" normalizeH="0" baseline="0" dirty="0">
                <a:ln>
                  <a:noFill/>
                </a:ln>
                <a:solidFill>
                  <a:srgbClr val="A9B7C6"/>
                </a:solidFill>
                <a:effectLst/>
                <a:latin typeface="JetBrains Mono"/>
              </a:rPr>
              <a:t>(fc)</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f'Name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fc</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class: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desc.dataSetType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f'Type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desc.featureType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f'Shape</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desc.shapeType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M: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desc.hasM</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Z: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desc.hasZ</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'Feature class list complete.'</a:t>
            </a:r>
            <a:r>
              <a:rPr kumimoji="0" lang="en-US" altLang="en-US" sz="1200" b="0" i="0" u="none" strike="noStrike" cap="none" normalizeH="0" baseline="0" dirty="0">
                <a:ln>
                  <a:noFill/>
                </a:ln>
                <a:solidFill>
                  <a:srgbClr val="A9B7C6"/>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6627" name="Rectangle 3">
            <a:extLst>
              <a:ext uri="{FF2B5EF4-FFF2-40B4-BE49-F238E27FC236}">
                <a16:creationId xmlns:a16="http://schemas.microsoft.com/office/drawing/2014/main" id="{3E05200E-765C-B1A8-7739-12DEBAECF08C}"/>
              </a:ext>
            </a:extLst>
          </p:cNvPr>
          <p:cNvSpPr>
            <a:spLocks noGrp="1" noChangeArrowheads="1"/>
          </p:cNvSpPr>
          <p:nvPr>
            <p:ph type="title"/>
          </p:nvPr>
        </p:nvSpPr>
        <p:spPr>
          <a:xfrm>
            <a:off x="628650" y="46038"/>
            <a:ext cx="7886700" cy="1325562"/>
          </a:xfrm>
        </p:spPr>
        <p:txBody>
          <a:bodyPr/>
          <a:lstStyle/>
          <a:p>
            <a:pPr eaLnBrk="1" hangingPunct="1">
              <a:defRPr/>
            </a:pPr>
            <a:r>
              <a:rPr lang="en-US" altLang="en-US" dirty="0"/>
              <a:t>Start with an inventory</a:t>
            </a:r>
          </a:p>
        </p:txBody>
      </p:sp>
    </p:spTree>
    <p:extLst>
      <p:ext uri="{BB962C8B-B14F-4D97-AF65-F5344CB8AC3E}">
        <p14:creationId xmlns:p14="http://schemas.microsoft.com/office/powerpoint/2010/main" val="1280953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3E92FA4-6232-9556-8944-D39F02EF5802}"/>
              </a:ext>
            </a:extLst>
          </p:cNvPr>
          <p:cNvSpPr>
            <a:spLocks noChangeArrowheads="1"/>
          </p:cNvSpPr>
          <p:nvPr/>
        </p:nvSpPr>
        <p:spPr bwMode="auto">
          <a:xfrm>
            <a:off x="0" y="1279267"/>
            <a:ext cx="9144000" cy="54476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r>
              <a:rPr kumimoji="0" lang="en-US" altLang="en-US" sz="1200" b="0" i="0" u="none" strike="noStrike" cap="none" normalizeH="0" baseline="0" dirty="0">
                <a:ln>
                  <a:noFill/>
                </a:ln>
                <a:solidFill>
                  <a:srgbClr val="808080"/>
                </a:solidFill>
                <a:effectLst/>
                <a:latin typeface="JetBrains Mono"/>
              </a:rPr>
              <a:t># describe_fc.py</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Purpose: Print information about each feature class in a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Usage: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Example input: C:/gispy/data/ch02</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Output: A list of basic information about each feature class.</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Author: Lou </a:t>
            </a:r>
            <a:r>
              <a:rPr kumimoji="0" lang="en-US" altLang="en-US" sz="1200" b="0" i="0" u="none" strike="noStrike" cap="none" normalizeH="0" baseline="0" dirty="0" err="1">
                <a:ln>
                  <a:noFill/>
                </a:ln>
                <a:solidFill>
                  <a:srgbClr val="808080"/>
                </a:solidFill>
                <a:effectLst/>
                <a:latin typeface="JetBrains Mono"/>
              </a:rPr>
              <a:t>Lou</a:t>
            </a:r>
            <a:r>
              <a:rPr kumimoji="0" lang="en-US" altLang="en-US" sz="1200" b="0" i="0" u="none" strike="noStrike" cap="none" normalizeH="0" baseline="0" dirty="0">
                <a:ln>
                  <a:noFill/>
                </a:ln>
                <a:solidFill>
                  <a:srgbClr val="808080"/>
                </a:solidFill>
                <a:effectLst/>
                <a:latin typeface="JetBrains Mono"/>
              </a:rPr>
              <a:t> Who 7/20/2055</a:t>
            </a:r>
            <a:br>
              <a:rPr kumimoji="0" lang="en-US" altLang="en-US" sz="1200" b="0" i="0" u="none" strike="noStrike" cap="none" normalizeH="0" baseline="0" dirty="0">
                <a:ln>
                  <a:noFill/>
                </a:ln>
                <a:solidFill>
                  <a:srgbClr val="808080"/>
                </a:solidFill>
                <a:effectLst/>
                <a:latin typeface="JetBrains Mono"/>
              </a:rPr>
            </a:b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err="1">
                <a:ln>
                  <a:noFill/>
                </a:ln>
                <a:solidFill>
                  <a:srgbClr val="A9B7C6"/>
                </a:solidFill>
                <a:effectLst/>
                <a:latin typeface="JetBrains Mono"/>
              </a:rPr>
              <a:t>arcpy</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a:ln>
                  <a:noFill/>
                </a:ln>
                <a:solidFill>
                  <a:srgbClr val="A9B7C6"/>
                </a:solidFill>
                <a:effectLst/>
                <a:latin typeface="JetBrains Mono"/>
              </a:rPr>
              <a:t>sys</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the input workspace from the user.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A9B7C6"/>
                </a:solidFill>
                <a:effectLst/>
                <a:latin typeface="JetBrains Mono"/>
              </a:rPr>
              <a:t> = sys.argv[</a:t>
            </a:r>
            <a:r>
              <a:rPr kumimoji="0" lang="en-US" altLang="en-US" sz="1200" b="0" i="0" u="none" strike="noStrike" cap="none" normalizeH="0" baseline="0" dirty="0">
                <a:ln>
                  <a:noFill/>
                </a:ln>
                <a:solidFill>
                  <a:srgbClr val="6897BB"/>
                </a:solidFill>
                <a:effectLst/>
                <a:latin typeface="JetBrains Mono"/>
              </a:rPr>
              <a:t>1</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a list of the feature classes in the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A9B7C6"/>
                </a:solidFill>
                <a:effectLst/>
                <a:latin typeface="JetBrains Mono"/>
              </a:rPr>
              <a:t>fcs = </a:t>
            </a:r>
            <a:r>
              <a:rPr kumimoji="0" lang="en-US" altLang="en-US" sz="1200" b="0" i="0" u="none" strike="noStrike" cap="none" normalizeH="0" baseline="0" dirty="0" err="1">
                <a:ln>
                  <a:noFill/>
                </a:ln>
                <a:solidFill>
                  <a:srgbClr val="A9B7C6"/>
                </a:solidFill>
                <a:effectLst/>
                <a:latin typeface="JetBrains Mono"/>
              </a:rPr>
              <a:t>arcpy.ListFeatureClasses</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PRINT basic information about each feature class in the folder.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f'Feature</a:t>
            </a:r>
            <a:r>
              <a:rPr kumimoji="0" lang="en-US" altLang="en-US" sz="1200" b="0" i="0" u="none" strike="noStrike" cap="none" normalizeH="0" baseline="0" dirty="0">
                <a:ln>
                  <a:noFill/>
                </a:ln>
                <a:solidFill>
                  <a:srgbClr val="6A8759"/>
                </a:solidFill>
                <a:effectLst/>
                <a:latin typeface="JetBrains Mono"/>
              </a:rPr>
              <a:t> classes in folder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for </a:t>
            </a:r>
            <a:r>
              <a:rPr kumimoji="0" lang="en-US" altLang="en-US" sz="1200" b="0" i="0" u="none" strike="noStrike" cap="none" normalizeH="0" baseline="0" dirty="0">
                <a:ln>
                  <a:noFill/>
                </a:ln>
                <a:solidFill>
                  <a:srgbClr val="A9B7C6"/>
                </a:solidFill>
                <a:effectLst/>
                <a:latin typeface="JetBrains Mono"/>
              </a:rPr>
              <a:t>fc </a:t>
            </a:r>
            <a:r>
              <a:rPr kumimoji="0" lang="en-US" altLang="en-US" sz="1200" b="0" i="0" u="none" strike="noStrike" cap="none" normalizeH="0" baseline="0" dirty="0">
                <a:ln>
                  <a:noFill/>
                </a:ln>
                <a:solidFill>
                  <a:srgbClr val="CC7832"/>
                </a:solidFill>
                <a:effectLst/>
                <a:latin typeface="JetBrains Mono"/>
              </a:rPr>
              <a:t>in </a:t>
            </a:r>
            <a:r>
              <a:rPr kumimoji="0" lang="en-US" altLang="en-US" sz="1200" b="0" i="0" u="none" strike="noStrike" cap="none" normalizeH="0" baseline="0" dirty="0">
                <a:ln>
                  <a:noFill/>
                </a:ln>
                <a:solidFill>
                  <a:srgbClr val="A9B7C6"/>
                </a:solidFill>
                <a:effectLst/>
                <a:latin typeface="JetBrains Mono"/>
              </a:rPr>
              <a:t>fcs:</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desc = </a:t>
            </a:r>
            <a:r>
              <a:rPr kumimoji="0" lang="en-US" altLang="en-US" sz="1200" b="0" i="0" u="none" strike="noStrike" cap="none" normalizeH="0" baseline="0" dirty="0" err="1">
                <a:ln>
                  <a:noFill/>
                </a:ln>
                <a:solidFill>
                  <a:srgbClr val="A9B7C6"/>
                </a:solidFill>
                <a:effectLst/>
                <a:latin typeface="JetBrains Mono"/>
              </a:rPr>
              <a:t>arcpy.Describe</a:t>
            </a:r>
            <a:r>
              <a:rPr kumimoji="0" lang="en-US" altLang="en-US" sz="1200" b="0" i="0" u="none" strike="noStrike" cap="none" normalizeH="0" baseline="0" dirty="0">
                <a:ln>
                  <a:noFill/>
                </a:ln>
                <a:solidFill>
                  <a:srgbClr val="A9B7C6"/>
                </a:solidFill>
                <a:effectLst/>
                <a:latin typeface="JetBrains Mono"/>
              </a:rPr>
              <a:t>(fc)</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f'Name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fc</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class: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desc.dataSetType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f'Type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desc.featureType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f'Shape</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desc.shapeType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M: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desc.hasM</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Z: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desc.hasZ</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'Feature class list complete.'</a:t>
            </a:r>
            <a:r>
              <a:rPr kumimoji="0" lang="en-US" altLang="en-US" sz="1200" b="0" i="0" u="none" strike="noStrike" cap="none" normalizeH="0" baseline="0" dirty="0">
                <a:ln>
                  <a:noFill/>
                </a:ln>
                <a:solidFill>
                  <a:srgbClr val="A9B7C6"/>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6627" name="Rectangle 3">
            <a:extLst>
              <a:ext uri="{FF2B5EF4-FFF2-40B4-BE49-F238E27FC236}">
                <a16:creationId xmlns:a16="http://schemas.microsoft.com/office/drawing/2014/main" id="{3E05200E-765C-B1A8-7739-12DEBAECF08C}"/>
              </a:ext>
            </a:extLst>
          </p:cNvPr>
          <p:cNvSpPr>
            <a:spLocks noGrp="1" noChangeArrowheads="1"/>
          </p:cNvSpPr>
          <p:nvPr>
            <p:ph type="title"/>
          </p:nvPr>
        </p:nvSpPr>
        <p:spPr>
          <a:xfrm>
            <a:off x="628650" y="46038"/>
            <a:ext cx="7886700" cy="1325562"/>
          </a:xfrm>
        </p:spPr>
        <p:txBody>
          <a:bodyPr/>
          <a:lstStyle/>
          <a:p>
            <a:pPr eaLnBrk="1" hangingPunct="1">
              <a:defRPr/>
            </a:pPr>
            <a:r>
              <a:rPr lang="en-US" altLang="en-US" dirty="0"/>
              <a:t>Python components</a:t>
            </a:r>
          </a:p>
        </p:txBody>
      </p:sp>
      <p:sp>
        <p:nvSpPr>
          <p:cNvPr id="16389" name="Rectangle 2">
            <a:extLst>
              <a:ext uri="{FF2B5EF4-FFF2-40B4-BE49-F238E27FC236}">
                <a16:creationId xmlns:a16="http://schemas.microsoft.com/office/drawing/2014/main" id="{66235530-1A89-678C-8EA0-66866B3E912D}"/>
              </a:ext>
            </a:extLst>
          </p:cNvPr>
          <p:cNvSpPr>
            <a:spLocks noChangeArrowheads="1"/>
          </p:cNvSpPr>
          <p:nvPr/>
        </p:nvSpPr>
        <p:spPr bwMode="auto">
          <a:xfrm>
            <a:off x="6429375" y="664887"/>
            <a:ext cx="2714625" cy="6186487"/>
          </a:xfrm>
          <a:prstGeom prst="rect">
            <a:avLst/>
          </a:prstGeom>
          <a:solidFill>
            <a:srgbClr val="404040"/>
          </a:solidFill>
          <a:ln>
            <a:noFill/>
          </a:ln>
        </p:spPr>
        <p:txBody>
          <a:bodyPr>
            <a:spAutoFit/>
          </a:bodyPr>
          <a:lstStyle>
            <a:lvl1pPr marL="685800" indent="-342900" eaLnBrk="0" hangingPunct="0">
              <a:spcBef>
                <a:spcPct val="20000"/>
              </a:spcBef>
              <a:buChar char="•"/>
              <a:defRPr sz="3200">
                <a:solidFill>
                  <a:schemeClr val="tx1"/>
                </a:solidFill>
                <a:latin typeface="Arial" charset="0"/>
              </a:defRPr>
            </a:lvl1pPr>
            <a:lvl2pPr marL="742950" indent="-285750" eaLnBrk="0" hangingPunct="0">
              <a:spcBef>
                <a:spcPct val="20000"/>
              </a:spcBef>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Variables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Comments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Keywords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Modules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Indentation</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Objects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Functions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Built-ins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Assignment statements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Data structures</a:t>
            </a:r>
          </a:p>
          <a:p>
            <a:pPr eaLnBrk="1" hangingPunct="1">
              <a:spcBef>
                <a:spcPct val="0"/>
              </a:spcBef>
              <a:defRPr/>
            </a:pPr>
            <a:endParaRPr lang="en-US" altLang="en-US" sz="1800" dirty="0">
              <a:solidFill>
                <a:srgbClr val="B8B8B8"/>
              </a:solidFill>
            </a:endParaRPr>
          </a:p>
        </p:txBody>
      </p:sp>
      <p:sp>
        <p:nvSpPr>
          <p:cNvPr id="23558" name="TextBox 1">
            <a:extLst>
              <a:ext uri="{FF2B5EF4-FFF2-40B4-BE49-F238E27FC236}">
                <a16:creationId xmlns:a16="http://schemas.microsoft.com/office/drawing/2014/main" id="{C58B7C34-6B53-1F84-AFA1-9625E8C3C307}"/>
              </a:ext>
            </a:extLst>
          </p:cNvPr>
          <p:cNvSpPr txBox="1">
            <a:spLocks noChangeArrowheads="1"/>
          </p:cNvSpPr>
          <p:nvPr/>
        </p:nvSpPr>
        <p:spPr bwMode="auto">
          <a:xfrm>
            <a:off x="4191000" y="5862556"/>
            <a:ext cx="22955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solidFill>
                  <a:srgbClr val="B8B8B8"/>
                </a:solidFill>
              </a:rPr>
              <a:t>Syntax highlighting: </a:t>
            </a:r>
          </a:p>
          <a:p>
            <a:pPr eaLnBrk="1" hangingPunct="1"/>
            <a:r>
              <a:rPr lang="en-US" altLang="en-US" sz="1400" dirty="0">
                <a:solidFill>
                  <a:srgbClr val="B8B8B8"/>
                </a:solidFill>
              </a:rPr>
              <a:t>text color/font based on code features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E2D38CFD-8800-62BE-DAEF-C4AB8D60A9CA}"/>
              </a:ext>
            </a:extLst>
          </p:cNvPr>
          <p:cNvSpPr>
            <a:spLocks noGrp="1"/>
          </p:cNvSpPr>
          <p:nvPr>
            <p:ph type="title"/>
          </p:nvPr>
        </p:nvSpPr>
        <p:spPr/>
        <p:txBody>
          <a:bodyPr/>
          <a:lstStyle/>
          <a:p>
            <a:pPr eaLnBrk="1" hangingPunct="1">
              <a:defRPr/>
            </a:pPr>
            <a:r>
              <a:rPr lang="en-US" altLang="en-US"/>
              <a:t>Where to write code?</a:t>
            </a:r>
          </a:p>
        </p:txBody>
      </p:sp>
      <p:sp>
        <p:nvSpPr>
          <p:cNvPr id="19459" name="Content Placeholder 2">
            <a:extLst>
              <a:ext uri="{FF2B5EF4-FFF2-40B4-BE49-F238E27FC236}">
                <a16:creationId xmlns:a16="http://schemas.microsoft.com/office/drawing/2014/main" id="{568F18CD-18CB-6989-7F06-371F42629AD7}"/>
              </a:ext>
            </a:extLst>
          </p:cNvPr>
          <p:cNvSpPr>
            <a:spLocks noGrp="1"/>
          </p:cNvSpPr>
          <p:nvPr>
            <p:ph idx="1"/>
          </p:nvPr>
        </p:nvSpPr>
        <p:spPr>
          <a:xfrm>
            <a:off x="990600" y="1668582"/>
            <a:ext cx="6248400" cy="4351338"/>
          </a:xfrm>
        </p:spPr>
        <p:txBody>
          <a:bodyPr rtlCol="0">
            <a:normAutofit/>
          </a:bodyPr>
          <a:lstStyle/>
          <a:p>
            <a:pPr eaLnBrk="1" fontAlgn="auto" hangingPunct="1">
              <a:spcAft>
                <a:spcPts val="0"/>
              </a:spcAft>
              <a:defRPr/>
            </a:pPr>
            <a:r>
              <a:rPr lang="en-US" altLang="en-US" sz="2200" dirty="0"/>
              <a:t>Any text editor or the ArcGIS Python Window; However, IDE’s have more.</a:t>
            </a:r>
          </a:p>
          <a:p>
            <a:pPr eaLnBrk="1" fontAlgn="auto" hangingPunct="1">
              <a:spcAft>
                <a:spcPts val="0"/>
              </a:spcAft>
              <a:defRPr/>
            </a:pPr>
            <a:r>
              <a:rPr lang="en-US" altLang="en-US" sz="2200" dirty="0"/>
              <a:t>Integrated development environment (IDE)</a:t>
            </a:r>
          </a:p>
          <a:p>
            <a:pPr lvl="2" eaLnBrk="1" fontAlgn="auto" hangingPunct="1">
              <a:spcAft>
                <a:spcPts val="0"/>
              </a:spcAft>
              <a:defRPr/>
            </a:pPr>
            <a:r>
              <a:rPr lang="en-US" altLang="en-US" sz="1700" dirty="0"/>
              <a:t>Interactive.</a:t>
            </a:r>
          </a:p>
          <a:p>
            <a:pPr lvl="2" eaLnBrk="1" fontAlgn="auto" hangingPunct="1">
              <a:spcAft>
                <a:spcPts val="0"/>
              </a:spcAft>
              <a:defRPr/>
            </a:pPr>
            <a:r>
              <a:rPr lang="en-US" altLang="en-US" sz="1700" dirty="0"/>
              <a:t>Write/save/run scripts.</a:t>
            </a:r>
          </a:p>
          <a:p>
            <a:pPr lvl="2" eaLnBrk="1" fontAlgn="auto" hangingPunct="1">
              <a:spcAft>
                <a:spcPts val="0"/>
              </a:spcAft>
              <a:defRPr/>
            </a:pPr>
            <a:r>
              <a:rPr lang="en-US" altLang="en-US" sz="1700" dirty="0"/>
              <a:t>Color coding</a:t>
            </a:r>
          </a:p>
          <a:p>
            <a:pPr lvl="2" eaLnBrk="1" fontAlgn="auto" hangingPunct="1">
              <a:spcAft>
                <a:spcPts val="0"/>
              </a:spcAft>
              <a:defRPr/>
            </a:pPr>
            <a:r>
              <a:rPr lang="en-US" altLang="en-US" sz="1700" dirty="0"/>
              <a:t>Tab completion</a:t>
            </a:r>
          </a:p>
          <a:p>
            <a:pPr lvl="2" eaLnBrk="1" fontAlgn="auto" hangingPunct="1">
              <a:spcAft>
                <a:spcPts val="0"/>
              </a:spcAft>
              <a:defRPr/>
            </a:pPr>
            <a:r>
              <a:rPr lang="en-US" altLang="en-US" sz="1700" dirty="0"/>
              <a:t>Syntax checking</a:t>
            </a:r>
          </a:p>
          <a:p>
            <a:pPr lvl="2" eaLnBrk="1" fontAlgn="auto" hangingPunct="1">
              <a:spcAft>
                <a:spcPts val="0"/>
              </a:spcAft>
              <a:defRPr/>
            </a:pPr>
            <a:r>
              <a:rPr lang="en-US" altLang="en-US" sz="1700" dirty="0"/>
              <a:t>Debugging</a:t>
            </a:r>
          </a:p>
          <a:p>
            <a:pPr eaLnBrk="1" fontAlgn="auto" hangingPunct="1">
              <a:spcAft>
                <a:spcPts val="0"/>
              </a:spcAft>
              <a:defRPr/>
            </a:pPr>
            <a:r>
              <a:rPr lang="en-US" altLang="en-US" sz="2200" dirty="0"/>
              <a:t>Python IDEs:</a:t>
            </a:r>
          </a:p>
          <a:p>
            <a:pPr marL="342900" lvl="1" indent="0" eaLnBrk="1" fontAlgn="auto" hangingPunct="1">
              <a:spcAft>
                <a:spcPts val="0"/>
              </a:spcAft>
              <a:buFont typeface="Arial" panose="020B0604020202020204" pitchFamily="34" charset="0"/>
              <a:buNone/>
              <a:defRPr/>
            </a:pPr>
            <a:r>
              <a:rPr lang="en-US" altLang="en-US" sz="1900" dirty="0" err="1"/>
              <a:t>PythonWin</a:t>
            </a:r>
            <a:r>
              <a:rPr lang="en-US" altLang="en-US" sz="1900" dirty="0"/>
              <a:t>, </a:t>
            </a:r>
            <a:r>
              <a:rPr lang="en-US" altLang="en-US" sz="1900" dirty="0" err="1"/>
              <a:t>PyScripter</a:t>
            </a:r>
            <a:r>
              <a:rPr lang="en-US" altLang="en-US" sz="1900" dirty="0"/>
              <a:t>,  PyCharm (for Windows OS) </a:t>
            </a:r>
          </a:p>
          <a:p>
            <a:pPr marL="342900" lvl="1" indent="0" eaLnBrk="1" fontAlgn="auto" hangingPunct="1">
              <a:spcAft>
                <a:spcPts val="0"/>
              </a:spcAft>
              <a:buFont typeface="Arial" panose="020B0604020202020204" pitchFamily="34" charset="0"/>
              <a:buNone/>
              <a:defRPr/>
            </a:pPr>
            <a:r>
              <a:rPr lang="en-US" altLang="en-US" sz="1900" dirty="0" err="1"/>
              <a:t>Wingware</a:t>
            </a:r>
            <a:r>
              <a:rPr lang="en-US" altLang="en-US" sz="1900" dirty="0"/>
              <a:t> (for Linux/Mac OS)</a:t>
            </a:r>
          </a:p>
          <a:p>
            <a:pPr marL="342900" lvl="1" indent="0" eaLnBrk="1" fontAlgn="auto" hangingPunct="1">
              <a:spcAft>
                <a:spcPts val="0"/>
              </a:spcAft>
              <a:buFont typeface="Arial" panose="020B0604020202020204" pitchFamily="34" charset="0"/>
              <a:buNone/>
              <a:defRPr/>
            </a:pPr>
            <a:r>
              <a:rPr lang="en-US" altLang="en-US" sz="1900" dirty="0" err="1"/>
              <a:t>iPythonNotebook</a:t>
            </a:r>
            <a:r>
              <a:rPr lang="en-US" altLang="en-US" sz="1900" dirty="0"/>
              <a:t> (online IDE)</a:t>
            </a:r>
            <a:endParaRPr lang="en-US" altLang="en-US" sz="1500" dirty="0"/>
          </a:p>
          <a:p>
            <a:pPr eaLnBrk="1" fontAlgn="auto" hangingPunct="1">
              <a:spcAft>
                <a:spcPts val="0"/>
              </a:spcAft>
              <a:defRPr/>
            </a:pPr>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260F36AC-2DAB-BB86-3FDA-54F9F04190B6}"/>
              </a:ext>
            </a:extLst>
          </p:cNvPr>
          <p:cNvSpPr>
            <a:spLocks noGrp="1" noChangeArrowheads="1"/>
          </p:cNvSpPr>
          <p:nvPr>
            <p:ph type="title"/>
          </p:nvPr>
        </p:nvSpPr>
        <p:spPr/>
        <p:txBody>
          <a:bodyPr/>
          <a:lstStyle/>
          <a:p>
            <a:pPr eaLnBrk="1" hangingPunct="1">
              <a:defRPr/>
            </a:pPr>
            <a:r>
              <a:rPr lang="en-US" altLang="en-US" sz="3600" dirty="0"/>
              <a:t>Hands on: Run add.py in </a:t>
            </a:r>
            <a:r>
              <a:rPr lang="en-US" altLang="en-US" sz="3600" dirty="0" err="1"/>
              <a:t>PythonWin</a:t>
            </a:r>
            <a:endParaRPr lang="en-US" altLang="en-US" sz="3600" dirty="0"/>
          </a:p>
        </p:txBody>
      </p:sp>
      <p:sp>
        <p:nvSpPr>
          <p:cNvPr id="24581" name="Rectangle 3">
            <a:extLst>
              <a:ext uri="{FF2B5EF4-FFF2-40B4-BE49-F238E27FC236}">
                <a16:creationId xmlns:a16="http://schemas.microsoft.com/office/drawing/2014/main" id="{E3025461-6550-BAD7-4594-E7FC04288348}"/>
              </a:ext>
            </a:extLst>
          </p:cNvPr>
          <p:cNvSpPr>
            <a:spLocks noGrp="1" noChangeArrowheads="1"/>
          </p:cNvSpPr>
          <p:nvPr>
            <p:ph idx="1"/>
          </p:nvPr>
        </p:nvSpPr>
        <p:spPr>
          <a:xfrm>
            <a:off x="457200" y="1325561"/>
            <a:ext cx="7886700" cy="5532439"/>
          </a:xfrm>
        </p:spPr>
        <p:txBody>
          <a:bodyPr rtlCol="0">
            <a:normAutofit fontScale="62500" lnSpcReduction="20000"/>
          </a:bodyPr>
          <a:lstStyle/>
          <a:p>
            <a:pPr marL="227013" indent="-227013" eaLnBrk="1" fontAlgn="auto" hangingPunct="1">
              <a:spcAft>
                <a:spcPts val="0"/>
              </a:spcAft>
              <a:buFont typeface="+mj-lt"/>
              <a:buAutoNum type="arabicPeriod"/>
              <a:defRPr/>
            </a:pPr>
            <a:r>
              <a:rPr lang="en-US" altLang="en-US" dirty="0"/>
              <a:t>Open the script, add.py</a:t>
            </a:r>
          </a:p>
          <a:p>
            <a:pPr marL="227013" indent="-227013" eaLnBrk="1" fontAlgn="auto" hangingPunct="1">
              <a:spcAft>
                <a:spcPts val="0"/>
              </a:spcAft>
              <a:buFont typeface="+mj-lt"/>
              <a:buAutoNum type="arabicPeriod"/>
              <a:defRPr/>
            </a:pPr>
            <a:endParaRPr lang="en-US" altLang="en-US" dirty="0"/>
          </a:p>
          <a:p>
            <a:pPr marL="227013" indent="-227013" eaLnBrk="1" fontAlgn="auto" hangingPunct="1">
              <a:spcAft>
                <a:spcPts val="0"/>
              </a:spcAft>
              <a:buFont typeface="+mj-lt"/>
              <a:buAutoNum type="arabicPeriod"/>
              <a:defRPr/>
            </a:pPr>
            <a:r>
              <a:rPr lang="en-US" altLang="en-US" dirty="0"/>
              <a:t>Run the script or </a:t>
            </a:r>
            <a:r>
              <a:rPr lang="en-US" altLang="en-US" dirty="0" err="1"/>
              <a:t>Ctrl+R</a:t>
            </a:r>
            <a:endParaRPr lang="en-US" altLang="en-US" dirty="0"/>
          </a:p>
          <a:p>
            <a:pPr marL="227013" indent="-227013" eaLnBrk="1" fontAlgn="auto" hangingPunct="1">
              <a:spcAft>
                <a:spcPts val="0"/>
              </a:spcAft>
              <a:buFont typeface="+mj-lt"/>
              <a:buAutoNum type="arabicPeriod"/>
              <a:defRPr/>
            </a:pPr>
            <a:endParaRPr lang="en-US" altLang="en-US" dirty="0"/>
          </a:p>
          <a:p>
            <a:pPr marL="227013" indent="-227013" eaLnBrk="1" fontAlgn="auto" hangingPunct="1">
              <a:spcAft>
                <a:spcPts val="0"/>
              </a:spcAft>
              <a:buFont typeface="+mj-lt"/>
              <a:buAutoNum type="arabicPeriod"/>
              <a:defRPr/>
            </a:pPr>
            <a:endParaRPr lang="en-US" altLang="en-US" dirty="0"/>
          </a:p>
          <a:p>
            <a:pPr marL="227013" indent="-227013" eaLnBrk="1" fontAlgn="auto" hangingPunct="1">
              <a:spcAft>
                <a:spcPts val="0"/>
              </a:spcAft>
              <a:buFont typeface="+mj-lt"/>
              <a:buAutoNum type="arabicPeriod"/>
              <a:defRPr/>
            </a:pPr>
            <a:r>
              <a:rPr lang="en-US" altLang="en-US" dirty="0"/>
              <a:t> </a:t>
            </a:r>
          </a:p>
          <a:p>
            <a:pPr marL="227013" indent="-227013" eaLnBrk="1" fontAlgn="auto" hangingPunct="1">
              <a:spcAft>
                <a:spcPts val="0"/>
              </a:spcAft>
              <a:buFont typeface="+mj-lt"/>
              <a:buAutoNum type="arabicPeriod"/>
              <a:defRPr/>
            </a:pPr>
            <a:endParaRPr lang="en-US" altLang="en-US" dirty="0"/>
          </a:p>
          <a:p>
            <a:pPr marL="227013" indent="-227013" eaLnBrk="1" fontAlgn="auto" hangingPunct="1">
              <a:spcAft>
                <a:spcPts val="0"/>
              </a:spcAft>
              <a:buFont typeface="+mj-lt"/>
              <a:buAutoNum type="arabicPeriod"/>
              <a:defRPr/>
            </a:pPr>
            <a:endParaRPr lang="en-US" altLang="en-US" dirty="0"/>
          </a:p>
          <a:p>
            <a:pPr marL="227013" indent="-227013" eaLnBrk="1" fontAlgn="auto" hangingPunct="1">
              <a:spcAft>
                <a:spcPts val="0"/>
              </a:spcAft>
              <a:buFont typeface="+mj-lt"/>
              <a:buAutoNum type="arabicPeriod"/>
              <a:defRPr/>
            </a:pPr>
            <a:r>
              <a:rPr lang="en-US" altLang="en-US" dirty="0"/>
              <a:t>Pass arguments </a:t>
            </a:r>
            <a:r>
              <a:rPr lang="en-US" altLang="en-US" sz="2400" dirty="0"/>
              <a:t>(with space between arguments)</a:t>
            </a:r>
          </a:p>
          <a:p>
            <a:pPr marL="227013" indent="-227013" eaLnBrk="1" fontAlgn="auto" hangingPunct="1">
              <a:spcAft>
                <a:spcPts val="0"/>
              </a:spcAft>
              <a:buFont typeface="+mj-lt"/>
              <a:buAutoNum type="arabicPeriod"/>
              <a:defRPr/>
            </a:pPr>
            <a:endParaRPr lang="en-US" altLang="en-US" sz="2400" dirty="0"/>
          </a:p>
          <a:p>
            <a:pPr marL="227013" indent="-227013" eaLnBrk="1" fontAlgn="auto" hangingPunct="1">
              <a:spcAft>
                <a:spcPts val="0"/>
              </a:spcAft>
              <a:buFont typeface="+mj-lt"/>
              <a:buAutoNum type="arabicPeriod"/>
              <a:defRPr/>
            </a:pPr>
            <a:endParaRPr lang="en-US" altLang="en-US" sz="2400" dirty="0"/>
          </a:p>
          <a:p>
            <a:pPr marL="227013" indent="-227013" eaLnBrk="1" fontAlgn="auto" hangingPunct="1">
              <a:spcAft>
                <a:spcPts val="0"/>
              </a:spcAft>
              <a:buFont typeface="+mj-lt"/>
              <a:buAutoNum type="arabicPeriod"/>
              <a:defRPr/>
            </a:pPr>
            <a:endParaRPr lang="en-US" altLang="en-US" sz="2400" dirty="0"/>
          </a:p>
          <a:p>
            <a:pPr marL="227013" indent="-227013" eaLnBrk="1" fontAlgn="auto" hangingPunct="1">
              <a:spcAft>
                <a:spcPts val="0"/>
              </a:spcAft>
              <a:buFont typeface="+mj-lt"/>
              <a:buAutoNum type="arabicPeriod"/>
              <a:defRPr/>
            </a:pPr>
            <a:endParaRPr lang="en-US" altLang="en-US" sz="2400" dirty="0"/>
          </a:p>
          <a:p>
            <a:pPr marL="227013" indent="-227013" eaLnBrk="1" fontAlgn="auto" hangingPunct="1">
              <a:spcAft>
                <a:spcPts val="0"/>
              </a:spcAft>
              <a:buFont typeface="+mj-lt"/>
              <a:buAutoNum type="arabicPeriod"/>
              <a:defRPr/>
            </a:pPr>
            <a:endParaRPr lang="en-US" altLang="en-US" sz="2400" dirty="0"/>
          </a:p>
          <a:p>
            <a:pPr marL="227013" indent="-227013" eaLnBrk="1" fontAlgn="auto" hangingPunct="1">
              <a:spcAft>
                <a:spcPts val="0"/>
              </a:spcAft>
              <a:buFont typeface="+mj-lt"/>
              <a:buAutoNum type="arabicPeriod"/>
              <a:defRPr/>
            </a:pPr>
            <a:endParaRPr lang="en-US" altLang="en-US" sz="2800" dirty="0"/>
          </a:p>
          <a:p>
            <a:pPr marL="227013" indent="-227013" eaLnBrk="1" fontAlgn="auto" hangingPunct="1">
              <a:spcAft>
                <a:spcPts val="0"/>
              </a:spcAft>
              <a:buFont typeface="+mj-lt"/>
              <a:buAutoNum type="arabicPeriod"/>
              <a:defRPr/>
            </a:pPr>
            <a:endParaRPr lang="en-US" altLang="en-US" sz="2800" dirty="0"/>
          </a:p>
          <a:p>
            <a:pPr marL="227013" indent="-227013" eaLnBrk="1" fontAlgn="auto" hangingPunct="1">
              <a:spcAft>
                <a:spcPts val="0"/>
              </a:spcAft>
              <a:buFont typeface="+mj-lt"/>
              <a:buAutoNum type="arabicPeriod"/>
              <a:defRPr/>
            </a:pPr>
            <a:r>
              <a:rPr lang="en-US" altLang="en-US" dirty="0"/>
              <a:t>Uncomment the bottom</a:t>
            </a:r>
          </a:p>
          <a:p>
            <a:pPr marL="227013" indent="-227013" eaLnBrk="1" fontAlgn="auto" hangingPunct="1">
              <a:spcAft>
                <a:spcPts val="0"/>
              </a:spcAft>
              <a:buFont typeface="+mj-lt"/>
              <a:buAutoNum type="arabicPeriod"/>
              <a:defRPr/>
            </a:pPr>
            <a:endParaRPr lang="en-US" altLang="en-US" dirty="0"/>
          </a:p>
          <a:p>
            <a:pPr marL="227013" indent="-227013" eaLnBrk="1" fontAlgn="auto" hangingPunct="1">
              <a:spcAft>
                <a:spcPts val="0"/>
              </a:spcAft>
              <a:buFont typeface="+mj-lt"/>
              <a:buAutoNum type="arabicPeriod"/>
              <a:defRPr/>
            </a:pPr>
            <a:endParaRPr lang="en-US" altLang="en-US" dirty="0"/>
          </a:p>
          <a:p>
            <a:pPr marL="227013" indent="-227013" eaLnBrk="1" fontAlgn="auto" hangingPunct="1">
              <a:spcAft>
                <a:spcPts val="0"/>
              </a:spcAft>
              <a:buFont typeface="+mj-lt"/>
              <a:buAutoNum type="arabicPeriod"/>
              <a:defRPr/>
            </a:pPr>
            <a:r>
              <a:rPr lang="en-US" altLang="en-US" dirty="0">
                <a:solidFill>
                  <a:srgbClr val="B8B8B8"/>
                </a:solidFill>
              </a:rPr>
              <a:t>Select and click (Alt + 4)</a:t>
            </a:r>
          </a:p>
          <a:p>
            <a:pPr marL="227013" indent="-227013" eaLnBrk="1" fontAlgn="auto" hangingPunct="1">
              <a:spcAft>
                <a:spcPts val="0"/>
              </a:spcAft>
              <a:buFont typeface="+mj-lt"/>
              <a:buAutoNum type="arabicPeriod"/>
              <a:defRPr/>
            </a:pPr>
            <a:r>
              <a:rPr lang="en-US" altLang="en-US" dirty="0">
                <a:solidFill>
                  <a:srgbClr val="B8B8B8"/>
                </a:solidFill>
              </a:rPr>
              <a:t>Run again.</a:t>
            </a:r>
          </a:p>
          <a:p>
            <a:pPr marL="227013" indent="-227013" eaLnBrk="1" fontAlgn="auto" hangingPunct="1">
              <a:spcAft>
                <a:spcPts val="0"/>
              </a:spcAft>
              <a:buFont typeface="+mj-lt"/>
              <a:buAutoNum type="arabicPeriod"/>
              <a:defRPr/>
            </a:pPr>
            <a:endParaRPr lang="en-US" altLang="en-US" dirty="0"/>
          </a:p>
          <a:p>
            <a:pPr marL="227013" indent="-227013" eaLnBrk="1" fontAlgn="auto" hangingPunct="1">
              <a:spcAft>
                <a:spcPts val="0"/>
              </a:spcAft>
              <a:buFont typeface="+mj-lt"/>
              <a:buAutoNum type="arabicPeriod"/>
              <a:defRPr/>
            </a:pPr>
            <a:endParaRPr lang="en-US" altLang="en-US" sz="1300" dirty="0"/>
          </a:p>
          <a:p>
            <a:pPr marL="227013" indent="-227013" eaLnBrk="1" fontAlgn="auto" hangingPunct="1">
              <a:spcAft>
                <a:spcPts val="0"/>
              </a:spcAft>
              <a:buFont typeface="+mj-lt"/>
              <a:buAutoNum type="arabicPeriod"/>
              <a:defRPr/>
            </a:pPr>
            <a:endParaRPr lang="en-US" altLang="en-US" sz="1300" dirty="0"/>
          </a:p>
        </p:txBody>
      </p:sp>
      <p:sp>
        <p:nvSpPr>
          <p:cNvPr id="19461" name="Rectangle 9">
            <a:extLst>
              <a:ext uri="{FF2B5EF4-FFF2-40B4-BE49-F238E27FC236}">
                <a16:creationId xmlns:a16="http://schemas.microsoft.com/office/drawing/2014/main" id="{0E237107-63E6-2914-FFF5-29D4B29D9E14}"/>
              </a:ext>
            </a:extLst>
          </p:cNvPr>
          <p:cNvSpPr>
            <a:spLocks noChangeArrowheads="1"/>
          </p:cNvSpPr>
          <p:nvPr/>
        </p:nvSpPr>
        <p:spPr bwMode="auto">
          <a:xfrm>
            <a:off x="5029200" y="5410200"/>
            <a:ext cx="3733800" cy="12954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pic>
        <p:nvPicPr>
          <p:cNvPr id="19462" name="Picture 4" descr="python_ide">
            <a:extLst>
              <a:ext uri="{FF2B5EF4-FFF2-40B4-BE49-F238E27FC236}">
                <a16:creationId xmlns:a16="http://schemas.microsoft.com/office/drawing/2014/main" id="{F1B83376-FC15-B69A-8953-5F1511831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062" t="4930" b="64084"/>
          <a:stretch>
            <a:fillRect/>
          </a:stretch>
        </p:blipFill>
        <p:spPr bwMode="auto">
          <a:xfrm>
            <a:off x="600075" y="2057400"/>
            <a:ext cx="31337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Oval 5">
            <a:extLst>
              <a:ext uri="{FF2B5EF4-FFF2-40B4-BE49-F238E27FC236}">
                <a16:creationId xmlns:a16="http://schemas.microsoft.com/office/drawing/2014/main" id="{B8816CE5-0631-505B-F6D1-E3ADA188E6FE}"/>
              </a:ext>
            </a:extLst>
          </p:cNvPr>
          <p:cNvSpPr>
            <a:spLocks noChangeArrowheads="1"/>
          </p:cNvSpPr>
          <p:nvPr/>
        </p:nvSpPr>
        <p:spPr bwMode="auto">
          <a:xfrm>
            <a:off x="1743075" y="2514600"/>
            <a:ext cx="384175" cy="381000"/>
          </a:xfrm>
          <a:prstGeom prst="ellipse">
            <a:avLst/>
          </a:prstGeom>
          <a:noFill/>
          <a:ln w="38100">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464" name="Line 6">
            <a:extLst>
              <a:ext uri="{FF2B5EF4-FFF2-40B4-BE49-F238E27FC236}">
                <a16:creationId xmlns:a16="http://schemas.microsoft.com/office/drawing/2014/main" id="{3817F113-5003-46C7-C74C-2B527623AD53}"/>
              </a:ext>
            </a:extLst>
          </p:cNvPr>
          <p:cNvSpPr>
            <a:spLocks noChangeShapeType="1"/>
          </p:cNvSpPr>
          <p:nvPr/>
        </p:nvSpPr>
        <p:spPr bwMode="auto">
          <a:xfrm>
            <a:off x="1285875" y="1981200"/>
            <a:ext cx="533400" cy="53340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9465" name="Picture 7" descr="passing_args">
            <a:extLst>
              <a:ext uri="{FF2B5EF4-FFF2-40B4-BE49-F238E27FC236}">
                <a16:creationId xmlns:a16="http://schemas.microsoft.com/office/drawing/2014/main" id="{C7B75123-2642-8022-9B83-3A6EF199DA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581400"/>
            <a:ext cx="4343400" cy="151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400" name="Text Box 8">
            <a:extLst>
              <a:ext uri="{FF2B5EF4-FFF2-40B4-BE49-F238E27FC236}">
                <a16:creationId xmlns:a16="http://schemas.microsoft.com/office/drawing/2014/main" id="{AC4DF639-AACF-7D2A-B78B-E703B2FB6C64}"/>
              </a:ext>
            </a:extLst>
          </p:cNvPr>
          <p:cNvSpPr txBox="1">
            <a:spLocks noChangeArrowheads="1"/>
          </p:cNvSpPr>
          <p:nvPr/>
        </p:nvSpPr>
        <p:spPr bwMode="auto">
          <a:xfrm>
            <a:off x="5073650" y="5410200"/>
            <a:ext cx="3689350" cy="1217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a:t>The sum is 11</a:t>
            </a:r>
          </a:p>
          <a:p>
            <a:pPr eaLnBrk="1" hangingPunct="1"/>
            <a:r>
              <a:rPr lang="en-US" altLang="en-US" sz="1600"/>
              <a:t>sys.argv[1] + sys.argv[2] =  56  </a:t>
            </a:r>
            <a:r>
              <a:rPr lang="en-US" altLang="en-US" b="1">
                <a:solidFill>
                  <a:srgbClr val="FF0066"/>
                </a:solidFill>
              </a:rPr>
              <a:t>WHY?</a:t>
            </a:r>
            <a:endParaRPr lang="en-US" altLang="en-US" sz="1400" b="1">
              <a:solidFill>
                <a:srgbClr val="FF0066"/>
              </a:solidFill>
            </a:endParaRPr>
          </a:p>
          <a:p>
            <a:pPr eaLnBrk="1" hangingPunct="1"/>
            <a:r>
              <a:rPr lang="en-US" altLang="en-US" sz="1400"/>
              <a:t>sys.argv[0] =  C:\&lt;my directory path&gt;\add.py</a:t>
            </a:r>
          </a:p>
          <a:p>
            <a:pPr eaLnBrk="1" hangingPunct="1"/>
            <a:r>
              <a:rPr lang="en-US" altLang="en-US" sz="1400"/>
              <a:t>sys.argv[1] =  5</a:t>
            </a:r>
          </a:p>
          <a:p>
            <a:pPr eaLnBrk="1" hangingPunct="1"/>
            <a:r>
              <a:rPr lang="en-US" altLang="en-US" sz="1400"/>
              <a:t>sys.argv[2] =  6</a:t>
            </a:r>
          </a:p>
        </p:txBody>
      </p:sp>
      <p:sp>
        <p:nvSpPr>
          <p:cNvPr id="19467" name="Line 10">
            <a:extLst>
              <a:ext uri="{FF2B5EF4-FFF2-40B4-BE49-F238E27FC236}">
                <a16:creationId xmlns:a16="http://schemas.microsoft.com/office/drawing/2014/main" id="{E208BC79-EE0A-FEB3-F3A8-2357BCB44D34}"/>
              </a:ext>
            </a:extLst>
          </p:cNvPr>
          <p:cNvSpPr>
            <a:spLocks noChangeShapeType="1"/>
          </p:cNvSpPr>
          <p:nvPr/>
        </p:nvSpPr>
        <p:spPr bwMode="auto">
          <a:xfrm>
            <a:off x="914400" y="3505200"/>
            <a:ext cx="533400" cy="76200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68" name="Oval 11">
            <a:extLst>
              <a:ext uri="{FF2B5EF4-FFF2-40B4-BE49-F238E27FC236}">
                <a16:creationId xmlns:a16="http://schemas.microsoft.com/office/drawing/2014/main" id="{76842152-EFF4-A27A-25C5-A158045F41DF}"/>
              </a:ext>
            </a:extLst>
          </p:cNvPr>
          <p:cNvSpPr>
            <a:spLocks noChangeArrowheads="1"/>
          </p:cNvSpPr>
          <p:nvPr/>
        </p:nvSpPr>
        <p:spPr bwMode="auto">
          <a:xfrm>
            <a:off x="1447800" y="4267200"/>
            <a:ext cx="384175" cy="381000"/>
          </a:xfrm>
          <a:prstGeom prst="ellipse">
            <a:avLst/>
          </a:prstGeom>
          <a:noFill/>
          <a:ln w="38100">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469" name="Rectangle 13">
            <a:extLst>
              <a:ext uri="{FF2B5EF4-FFF2-40B4-BE49-F238E27FC236}">
                <a16:creationId xmlns:a16="http://schemas.microsoft.com/office/drawing/2014/main" id="{4A1C526B-954E-6802-874B-02EFC39F8B57}"/>
              </a:ext>
            </a:extLst>
          </p:cNvPr>
          <p:cNvSpPr>
            <a:spLocks noChangeArrowheads="1"/>
          </p:cNvSpPr>
          <p:nvPr/>
        </p:nvSpPr>
        <p:spPr bwMode="auto">
          <a:xfrm>
            <a:off x="5029200" y="4038600"/>
            <a:ext cx="3657600" cy="6858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7406" name="Text Box 14">
            <a:extLst>
              <a:ext uri="{FF2B5EF4-FFF2-40B4-BE49-F238E27FC236}">
                <a16:creationId xmlns:a16="http://schemas.microsoft.com/office/drawing/2014/main" id="{6BDE5F2E-8DD3-C9D1-A53B-98CEA68852DA}"/>
              </a:ext>
            </a:extLst>
          </p:cNvPr>
          <p:cNvSpPr txBox="1">
            <a:spLocks noChangeArrowheads="1"/>
          </p:cNvSpPr>
          <p:nvPr/>
        </p:nvSpPr>
        <p:spPr bwMode="auto">
          <a:xfrm>
            <a:off x="5073650" y="4038600"/>
            <a:ext cx="12969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a:t>The sum is 11</a:t>
            </a:r>
          </a:p>
        </p:txBody>
      </p:sp>
      <p:sp>
        <p:nvSpPr>
          <p:cNvPr id="19471" name="Text Box 15">
            <a:extLst>
              <a:ext uri="{FF2B5EF4-FFF2-40B4-BE49-F238E27FC236}">
                <a16:creationId xmlns:a16="http://schemas.microsoft.com/office/drawing/2014/main" id="{2B32E521-53F5-2A6F-8751-01BBD581C0F2}"/>
              </a:ext>
            </a:extLst>
          </p:cNvPr>
          <p:cNvSpPr txBox="1">
            <a:spLocks noChangeArrowheads="1"/>
          </p:cNvSpPr>
          <p:nvPr/>
        </p:nvSpPr>
        <p:spPr bwMode="auto">
          <a:xfrm>
            <a:off x="5010150" y="3646488"/>
            <a:ext cx="1014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t>Output:</a:t>
            </a:r>
          </a:p>
        </p:txBody>
      </p:sp>
      <p:sp>
        <p:nvSpPr>
          <p:cNvPr id="19472" name="Text Box 16">
            <a:extLst>
              <a:ext uri="{FF2B5EF4-FFF2-40B4-BE49-F238E27FC236}">
                <a16:creationId xmlns:a16="http://schemas.microsoft.com/office/drawing/2014/main" id="{CEB794DD-4ADB-20D0-BCC7-F152A037BC19}"/>
              </a:ext>
            </a:extLst>
          </p:cNvPr>
          <p:cNvSpPr txBox="1">
            <a:spLocks noChangeArrowheads="1"/>
          </p:cNvSpPr>
          <p:nvPr/>
        </p:nvSpPr>
        <p:spPr bwMode="auto">
          <a:xfrm>
            <a:off x="5029200" y="5029200"/>
            <a:ext cx="1014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a:t>Output: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74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7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00" grpId="0"/>
      <p:bldP spid="18740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10">
            <a:extLst>
              <a:ext uri="{FF2B5EF4-FFF2-40B4-BE49-F238E27FC236}">
                <a16:creationId xmlns:a16="http://schemas.microsoft.com/office/drawing/2014/main" id="{2D21C55C-E238-80B5-6F08-D4193E5AB715}"/>
              </a:ext>
            </a:extLst>
          </p:cNvPr>
          <p:cNvSpPr>
            <a:spLocks noChangeArrowheads="1"/>
          </p:cNvSpPr>
          <p:nvPr/>
        </p:nvSpPr>
        <p:spPr bwMode="auto">
          <a:xfrm>
            <a:off x="152400" y="3505200"/>
            <a:ext cx="7162800" cy="2133600"/>
          </a:xfrm>
          <a:prstGeom prst="rect">
            <a:avLst/>
          </a:prstGeom>
          <a:solidFill>
            <a:schemeClr val="bg1"/>
          </a:solidFill>
          <a:ln w="9525">
            <a:solidFill>
              <a:schemeClr val="accent1">
                <a:lumMod val="7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a:p>
        </p:txBody>
      </p:sp>
      <p:sp>
        <p:nvSpPr>
          <p:cNvPr id="2" name="Rectangle 6">
            <a:extLst>
              <a:ext uri="{FF2B5EF4-FFF2-40B4-BE49-F238E27FC236}">
                <a16:creationId xmlns:a16="http://schemas.microsoft.com/office/drawing/2014/main" id="{4C629B2B-DFC0-866E-5080-04A89506934B}"/>
              </a:ext>
            </a:extLst>
          </p:cNvPr>
          <p:cNvSpPr>
            <a:spLocks noChangeArrowheads="1"/>
          </p:cNvSpPr>
          <p:nvPr/>
        </p:nvSpPr>
        <p:spPr bwMode="auto">
          <a:xfrm>
            <a:off x="152400" y="1219200"/>
            <a:ext cx="7162800" cy="2133600"/>
          </a:xfrm>
          <a:prstGeom prst="rect">
            <a:avLst/>
          </a:prstGeom>
          <a:solidFill>
            <a:schemeClr val="bg1"/>
          </a:solidFill>
          <a:ln w="9525">
            <a:solidFill>
              <a:schemeClr val="accent1">
                <a:lumMod val="7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a:p>
        </p:txBody>
      </p:sp>
      <p:sp>
        <p:nvSpPr>
          <p:cNvPr id="28674" name="Rectangle 2">
            <a:extLst>
              <a:ext uri="{FF2B5EF4-FFF2-40B4-BE49-F238E27FC236}">
                <a16:creationId xmlns:a16="http://schemas.microsoft.com/office/drawing/2014/main" id="{E569D97A-F51C-1269-95A1-16FE02C8040E}"/>
              </a:ext>
            </a:extLst>
          </p:cNvPr>
          <p:cNvSpPr>
            <a:spLocks noGrp="1" noChangeArrowheads="1"/>
          </p:cNvSpPr>
          <p:nvPr>
            <p:ph type="title"/>
          </p:nvPr>
        </p:nvSpPr>
        <p:spPr>
          <a:xfrm>
            <a:off x="190500" y="0"/>
            <a:ext cx="4457700" cy="1325563"/>
          </a:xfrm>
        </p:spPr>
        <p:txBody>
          <a:bodyPr/>
          <a:lstStyle/>
          <a:p>
            <a:pPr eaLnBrk="1" hangingPunct="1">
              <a:defRPr/>
            </a:pPr>
            <a:r>
              <a:rPr lang="en-US" altLang="en-US" sz="3600" dirty="0"/>
              <a:t>Commenting code</a:t>
            </a:r>
          </a:p>
        </p:txBody>
      </p:sp>
      <p:sp>
        <p:nvSpPr>
          <p:cNvPr id="28678" name="Rectangle 3">
            <a:extLst>
              <a:ext uri="{FF2B5EF4-FFF2-40B4-BE49-F238E27FC236}">
                <a16:creationId xmlns:a16="http://schemas.microsoft.com/office/drawing/2014/main" id="{B53BB7E8-1F4C-C38A-03D7-53C021397D23}"/>
              </a:ext>
            </a:extLst>
          </p:cNvPr>
          <p:cNvSpPr>
            <a:spLocks noGrp="1" noChangeArrowheads="1"/>
          </p:cNvSpPr>
          <p:nvPr>
            <p:ph idx="1"/>
          </p:nvPr>
        </p:nvSpPr>
        <p:spPr>
          <a:xfrm>
            <a:off x="346075" y="1395413"/>
            <a:ext cx="7886700" cy="4351337"/>
          </a:xfrm>
        </p:spPr>
        <p:txBody>
          <a:bodyPr rtlCol="0">
            <a:normAutofit fontScale="92500" lnSpcReduction="20000"/>
          </a:bodyPr>
          <a:lstStyle/>
          <a:p>
            <a:pPr eaLnBrk="1" fontAlgn="auto" hangingPunct="1">
              <a:spcAft>
                <a:spcPts val="0"/>
              </a:spcAft>
              <a:buFontTx/>
              <a:buNone/>
              <a:defRPr/>
            </a:pPr>
            <a:r>
              <a:rPr lang="en-US" altLang="en-US" sz="1800" i="1" dirty="0">
                <a:solidFill>
                  <a:srgbClr val="669900"/>
                </a:solidFill>
              </a:rPr>
              <a:t># conditional_addfield.py</a:t>
            </a:r>
          </a:p>
          <a:p>
            <a:pPr eaLnBrk="1" fontAlgn="auto" hangingPunct="1">
              <a:spcAft>
                <a:spcPts val="0"/>
              </a:spcAft>
              <a:buFontTx/>
              <a:buNone/>
              <a:defRPr/>
            </a:pPr>
            <a:r>
              <a:rPr lang="en-US" altLang="en-US" sz="1800" i="1" dirty="0">
                <a:solidFill>
                  <a:srgbClr val="669900"/>
                </a:solidFill>
              </a:rPr>
              <a:t># Purpose: Add a field, if it does not already exist.</a:t>
            </a:r>
          </a:p>
          <a:p>
            <a:pPr eaLnBrk="1" fontAlgn="auto" hangingPunct="1">
              <a:spcAft>
                <a:spcPts val="0"/>
              </a:spcAft>
              <a:buFontTx/>
              <a:buNone/>
              <a:defRPr/>
            </a:pPr>
            <a:r>
              <a:rPr lang="en-US" altLang="en-US" sz="1800" i="1" dirty="0">
                <a:solidFill>
                  <a:srgbClr val="669900"/>
                </a:solidFill>
              </a:rPr>
              <a:t># Usage: </a:t>
            </a:r>
            <a:r>
              <a:rPr lang="en-US" altLang="en-US" sz="1800" i="1" dirty="0" err="1">
                <a:solidFill>
                  <a:srgbClr val="669900"/>
                </a:solidFill>
              </a:rPr>
              <a:t>field_name</a:t>
            </a:r>
            <a:endParaRPr lang="en-US" altLang="en-US" sz="1800" i="1" dirty="0">
              <a:solidFill>
                <a:srgbClr val="669900"/>
              </a:solidFill>
            </a:endParaRPr>
          </a:p>
          <a:p>
            <a:pPr eaLnBrk="1" fontAlgn="auto" hangingPunct="1">
              <a:spcAft>
                <a:spcPts val="0"/>
              </a:spcAft>
              <a:buFontTx/>
              <a:buNone/>
              <a:defRPr/>
            </a:pPr>
            <a:r>
              <a:rPr lang="en-US" altLang="en-US" sz="1800" i="1" dirty="0">
                <a:solidFill>
                  <a:srgbClr val="669900"/>
                </a:solidFill>
              </a:rPr>
              <a:t># Example input: “bridges”</a:t>
            </a:r>
          </a:p>
          <a:p>
            <a:pPr eaLnBrk="1" fontAlgn="auto" hangingPunct="1">
              <a:spcAft>
                <a:spcPts val="0"/>
              </a:spcAft>
              <a:buFontTx/>
              <a:buNone/>
              <a:defRPr/>
            </a:pPr>
            <a:r>
              <a:rPr lang="en-US" altLang="en-US" sz="1800" i="1" dirty="0">
                <a:solidFill>
                  <a:srgbClr val="669900"/>
                </a:solidFill>
              </a:rPr>
              <a:t># Output: A shapefile with the new field added, if it didn’t already exist.</a:t>
            </a:r>
          </a:p>
          <a:p>
            <a:pPr eaLnBrk="1" fontAlgn="auto" hangingPunct="1">
              <a:spcAft>
                <a:spcPts val="0"/>
              </a:spcAft>
              <a:buFontTx/>
              <a:buNone/>
              <a:defRPr/>
            </a:pPr>
            <a:r>
              <a:rPr lang="en-US" altLang="en-US" sz="1800" i="1" dirty="0">
                <a:solidFill>
                  <a:srgbClr val="669900"/>
                </a:solidFill>
              </a:rPr>
              <a:t># Author: Donald Duck 8/22/2065</a:t>
            </a:r>
          </a:p>
          <a:p>
            <a:pPr eaLnBrk="1" fontAlgn="auto" hangingPunct="1">
              <a:spcAft>
                <a:spcPts val="0"/>
              </a:spcAft>
              <a:buFontTx/>
              <a:buNone/>
              <a:defRPr/>
            </a:pPr>
            <a:r>
              <a:rPr lang="en-US" altLang="en-US" sz="1800" i="1" dirty="0">
                <a:solidFill>
                  <a:srgbClr val="669900"/>
                </a:solidFill>
              </a:rPr>
              <a:t># Modified: Silvester 3/06/2080 to run in Python599</a:t>
            </a:r>
            <a:br>
              <a:rPr lang="en-US" altLang="en-US" sz="1800" dirty="0"/>
            </a:br>
            <a:endParaRPr lang="en-US" altLang="en-US" sz="1800" dirty="0"/>
          </a:p>
          <a:p>
            <a:pPr eaLnBrk="1" fontAlgn="auto" hangingPunct="1">
              <a:spcAft>
                <a:spcPts val="0"/>
              </a:spcAft>
              <a:buFontTx/>
              <a:buNone/>
              <a:defRPr/>
            </a:pPr>
            <a:r>
              <a:rPr lang="en-US" altLang="en-US" sz="1800" i="1" dirty="0">
                <a:solidFill>
                  <a:srgbClr val="669900"/>
                </a:solidFill>
              </a:rPr>
              <a:t># GET input field name</a:t>
            </a:r>
          </a:p>
          <a:p>
            <a:pPr eaLnBrk="1" fontAlgn="auto" hangingPunct="1">
              <a:spcAft>
                <a:spcPts val="0"/>
              </a:spcAft>
              <a:buFontTx/>
              <a:buNone/>
              <a:defRPr/>
            </a:pPr>
            <a:r>
              <a:rPr lang="en-US" altLang="en-US" sz="1800" i="1" dirty="0">
                <a:solidFill>
                  <a:srgbClr val="669900"/>
                </a:solidFill>
              </a:rPr>
              <a:t># SET field name to input field name</a:t>
            </a:r>
          </a:p>
          <a:p>
            <a:pPr eaLnBrk="1" fontAlgn="auto" hangingPunct="1">
              <a:spcAft>
                <a:spcPts val="0"/>
              </a:spcAft>
              <a:buFontTx/>
              <a:buNone/>
              <a:defRPr/>
            </a:pPr>
            <a:r>
              <a:rPr lang="en-US" altLang="en-US" sz="1800" i="1" dirty="0">
                <a:solidFill>
                  <a:srgbClr val="669900"/>
                </a:solidFill>
              </a:rPr>
              <a:t># IF field exists THEN</a:t>
            </a:r>
          </a:p>
          <a:p>
            <a:pPr eaLnBrk="1" fontAlgn="auto" hangingPunct="1">
              <a:spcAft>
                <a:spcPts val="0"/>
              </a:spcAft>
              <a:buFontTx/>
              <a:buNone/>
              <a:defRPr/>
            </a:pPr>
            <a:r>
              <a:rPr lang="en-US" altLang="en-US" sz="1800" i="1" dirty="0">
                <a:solidFill>
                  <a:srgbClr val="669900"/>
                </a:solidFill>
              </a:rPr>
              <a:t>       #Reset values to zero</a:t>
            </a:r>
          </a:p>
          <a:p>
            <a:pPr eaLnBrk="1" fontAlgn="auto" hangingPunct="1">
              <a:spcAft>
                <a:spcPts val="0"/>
              </a:spcAft>
              <a:buFontTx/>
              <a:buNone/>
              <a:defRPr/>
            </a:pPr>
            <a:r>
              <a:rPr lang="en-US" altLang="en-US" sz="1800" i="1" dirty="0">
                <a:solidFill>
                  <a:srgbClr val="669900"/>
                </a:solidFill>
              </a:rPr>
              <a:t># ELSE</a:t>
            </a:r>
          </a:p>
          <a:p>
            <a:pPr eaLnBrk="1" fontAlgn="auto" hangingPunct="1">
              <a:spcAft>
                <a:spcPts val="0"/>
              </a:spcAft>
              <a:buFontTx/>
              <a:buNone/>
              <a:defRPr/>
            </a:pPr>
            <a:r>
              <a:rPr lang="en-US" altLang="en-US" sz="1800" i="1" dirty="0">
                <a:solidFill>
                  <a:srgbClr val="669900"/>
                </a:solidFill>
              </a:rPr>
              <a:t>       # CALL add field</a:t>
            </a:r>
          </a:p>
          <a:p>
            <a:pPr eaLnBrk="1" fontAlgn="auto" hangingPunct="1">
              <a:spcAft>
                <a:spcPts val="0"/>
              </a:spcAft>
              <a:buFontTx/>
              <a:buNone/>
              <a:defRPr/>
            </a:pPr>
            <a:r>
              <a:rPr lang="en-US" altLang="en-US" sz="1800" i="1" dirty="0">
                <a:solidFill>
                  <a:srgbClr val="669900"/>
                </a:solidFill>
              </a:rPr>
              <a:t># ENDIF</a:t>
            </a:r>
          </a:p>
          <a:p>
            <a:pPr eaLnBrk="1" fontAlgn="auto" hangingPunct="1">
              <a:spcAft>
                <a:spcPts val="0"/>
              </a:spcAft>
              <a:buFontTx/>
              <a:buNone/>
              <a:defRPr/>
            </a:pPr>
            <a:endParaRPr lang="en-US" altLang="en-US" dirty="0"/>
          </a:p>
        </p:txBody>
      </p:sp>
      <p:sp>
        <p:nvSpPr>
          <p:cNvPr id="27655" name="Text Box 7">
            <a:extLst>
              <a:ext uri="{FF2B5EF4-FFF2-40B4-BE49-F238E27FC236}">
                <a16:creationId xmlns:a16="http://schemas.microsoft.com/office/drawing/2014/main" id="{1A5928A7-7DF6-7480-0F8D-C1B169A3DCC3}"/>
              </a:ext>
            </a:extLst>
          </p:cNvPr>
          <p:cNvSpPr txBox="1">
            <a:spLocks noChangeArrowheads="1"/>
          </p:cNvSpPr>
          <p:nvPr/>
        </p:nvSpPr>
        <p:spPr bwMode="auto">
          <a:xfrm>
            <a:off x="7315200" y="1446213"/>
            <a:ext cx="17589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altLang="en-US">
                <a:solidFill>
                  <a:srgbClr val="B8B8B8"/>
                </a:solidFill>
              </a:rPr>
              <a:t>Header</a:t>
            </a:r>
          </a:p>
          <a:p>
            <a:pPr algn="r" eaLnBrk="1" hangingPunct="1"/>
            <a:r>
              <a:rPr lang="en-US" altLang="en-US">
                <a:solidFill>
                  <a:srgbClr val="B8B8B8"/>
                </a:solidFill>
              </a:rPr>
              <a:t>(documentation</a:t>
            </a:r>
          </a:p>
          <a:p>
            <a:pPr algn="r" eaLnBrk="1" hangingPunct="1"/>
            <a:r>
              <a:rPr lang="en-US" altLang="en-US">
                <a:solidFill>
                  <a:srgbClr val="B8B8B8"/>
                </a:solidFill>
              </a:rPr>
              <a:t>comments)</a:t>
            </a:r>
          </a:p>
        </p:txBody>
      </p:sp>
      <p:sp>
        <p:nvSpPr>
          <p:cNvPr id="27656" name="Line 9">
            <a:extLst>
              <a:ext uri="{FF2B5EF4-FFF2-40B4-BE49-F238E27FC236}">
                <a16:creationId xmlns:a16="http://schemas.microsoft.com/office/drawing/2014/main" id="{EE803C0C-D8FE-F7B7-B029-D7762B500906}"/>
              </a:ext>
            </a:extLst>
          </p:cNvPr>
          <p:cNvSpPr>
            <a:spLocks noChangeShapeType="1"/>
          </p:cNvSpPr>
          <p:nvPr/>
        </p:nvSpPr>
        <p:spPr bwMode="auto">
          <a:xfrm flipH="1">
            <a:off x="7467600" y="1676400"/>
            <a:ext cx="457200"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657" name="Text Box 11">
            <a:extLst>
              <a:ext uri="{FF2B5EF4-FFF2-40B4-BE49-F238E27FC236}">
                <a16:creationId xmlns:a16="http://schemas.microsoft.com/office/drawing/2014/main" id="{81DC84A8-D6AF-AB95-AFAD-BD041C76D1A0}"/>
              </a:ext>
            </a:extLst>
          </p:cNvPr>
          <p:cNvSpPr txBox="1">
            <a:spLocks noChangeArrowheads="1"/>
          </p:cNvSpPr>
          <p:nvPr/>
        </p:nvSpPr>
        <p:spPr bwMode="auto">
          <a:xfrm>
            <a:off x="7473950" y="3808413"/>
            <a:ext cx="14414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altLang="en-US">
                <a:solidFill>
                  <a:srgbClr val="B8B8B8"/>
                </a:solidFill>
              </a:rPr>
              <a:t>Body</a:t>
            </a:r>
          </a:p>
          <a:p>
            <a:pPr algn="r" eaLnBrk="1" hangingPunct="1"/>
            <a:r>
              <a:rPr lang="en-US" altLang="en-US">
                <a:solidFill>
                  <a:srgbClr val="B8B8B8"/>
                </a:solidFill>
              </a:rPr>
              <a:t>(explanatory</a:t>
            </a:r>
          </a:p>
          <a:p>
            <a:pPr algn="r" eaLnBrk="1" hangingPunct="1"/>
            <a:r>
              <a:rPr lang="en-US" altLang="en-US">
                <a:solidFill>
                  <a:srgbClr val="B8B8B8"/>
                </a:solidFill>
              </a:rPr>
              <a:t>comments)</a:t>
            </a:r>
          </a:p>
        </p:txBody>
      </p:sp>
      <p:sp>
        <p:nvSpPr>
          <p:cNvPr id="27658" name="Line 12">
            <a:extLst>
              <a:ext uri="{FF2B5EF4-FFF2-40B4-BE49-F238E27FC236}">
                <a16:creationId xmlns:a16="http://schemas.microsoft.com/office/drawing/2014/main" id="{A5E9B967-64C7-C871-4BDF-F947CEBB1656}"/>
              </a:ext>
            </a:extLst>
          </p:cNvPr>
          <p:cNvSpPr>
            <a:spLocks noChangeShapeType="1"/>
          </p:cNvSpPr>
          <p:nvPr/>
        </p:nvSpPr>
        <p:spPr bwMode="auto">
          <a:xfrm flipH="1">
            <a:off x="7467600" y="3962400"/>
            <a:ext cx="457200"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B37DBE90-E274-7E5F-258D-B5AF2E02C2B1}"/>
              </a:ext>
            </a:extLst>
          </p:cNvPr>
          <p:cNvSpPr>
            <a:spLocks noGrp="1"/>
          </p:cNvSpPr>
          <p:nvPr>
            <p:ph type="title"/>
          </p:nvPr>
        </p:nvSpPr>
        <p:spPr/>
        <p:txBody>
          <a:bodyPr/>
          <a:lstStyle/>
          <a:p>
            <a:pPr eaLnBrk="1" hangingPunct="1">
              <a:defRPr/>
            </a:pPr>
            <a:r>
              <a:rPr lang="en-US" altLang="en-US"/>
              <a:t>Basic building blocks</a:t>
            </a:r>
          </a:p>
        </p:txBody>
      </p:sp>
      <p:sp>
        <p:nvSpPr>
          <p:cNvPr id="21508" name="Rectangle 3">
            <a:extLst>
              <a:ext uri="{FF2B5EF4-FFF2-40B4-BE49-F238E27FC236}">
                <a16:creationId xmlns:a16="http://schemas.microsoft.com/office/drawing/2014/main" id="{A40FDCD2-B303-F0B3-F724-17514A0385B8}"/>
              </a:ext>
            </a:extLst>
          </p:cNvPr>
          <p:cNvSpPr>
            <a:spLocks noGrp="1" noChangeArrowheads="1"/>
          </p:cNvSpPr>
          <p:nvPr>
            <p:ph idx="1"/>
          </p:nvPr>
        </p:nvSpPr>
        <p:spPr>
          <a:xfrm>
            <a:off x="628650" y="1825625"/>
            <a:ext cx="6076950" cy="4351338"/>
          </a:xfrm>
        </p:spPr>
        <p:txBody>
          <a:bodyPr rtlCol="0">
            <a:normAutofit fontScale="92500" lnSpcReduction="10000"/>
          </a:bodyPr>
          <a:lstStyle/>
          <a:p>
            <a:pPr eaLnBrk="1" fontAlgn="auto" hangingPunct="1">
              <a:spcAft>
                <a:spcPts val="0"/>
              </a:spcAft>
              <a:defRPr/>
            </a:pPr>
            <a:r>
              <a:rPr lang="en-US" altLang="en-US" sz="2400" b="1" dirty="0"/>
              <a:t>Variable</a:t>
            </a:r>
            <a:r>
              <a:rPr lang="en-US" altLang="en-US" sz="2400" dirty="0"/>
              <a:t> is a name that represents a value:</a:t>
            </a:r>
          </a:p>
          <a:p>
            <a:pPr lvl="2" eaLnBrk="1" fontAlgn="auto" hangingPunct="1">
              <a:spcAft>
                <a:spcPts val="0"/>
              </a:spcAft>
              <a:defRPr/>
            </a:pPr>
            <a:r>
              <a:rPr lang="en-US" altLang="en-US" sz="2000" dirty="0"/>
              <a:t>Is bound to a value.</a:t>
            </a:r>
          </a:p>
          <a:p>
            <a:pPr lvl="2" eaLnBrk="1" fontAlgn="auto" hangingPunct="1">
              <a:spcAft>
                <a:spcPts val="0"/>
              </a:spcAft>
              <a:defRPr/>
            </a:pPr>
            <a:r>
              <a:rPr lang="en-US" altLang="en-US" sz="2000" dirty="0"/>
              <a:t>Value is not stored in variable; Variable just refers to (points to) a value stored somewhere in memory.</a:t>
            </a:r>
          </a:p>
          <a:p>
            <a:pPr eaLnBrk="1" fontAlgn="auto" hangingPunct="1">
              <a:spcAft>
                <a:spcPts val="0"/>
              </a:spcAft>
              <a:defRPr/>
            </a:pPr>
            <a:r>
              <a:rPr lang="en-US" altLang="en-US" sz="2400" b="1" dirty="0"/>
              <a:t>Expression </a:t>
            </a:r>
            <a:r>
              <a:rPr lang="en-US" altLang="en-US" sz="2400" dirty="0"/>
              <a:t>is a </a:t>
            </a:r>
            <a:r>
              <a:rPr lang="en-US" altLang="en-US" sz="2400" i="1" dirty="0"/>
              <a:t>value</a:t>
            </a:r>
            <a:r>
              <a:rPr lang="en-US" altLang="en-US" sz="2400" dirty="0"/>
              <a:t> (number or string)</a:t>
            </a:r>
          </a:p>
          <a:p>
            <a:pPr marL="914400" lvl="2" indent="0" eaLnBrk="1" fontAlgn="auto" hangingPunct="1">
              <a:spcAft>
                <a:spcPts val="0"/>
              </a:spcAft>
              <a:buFontTx/>
              <a:buNone/>
              <a:defRPr/>
            </a:pPr>
            <a:r>
              <a:rPr lang="en-US" altLang="en-US" sz="2000" dirty="0"/>
              <a:t>Examples:	2+2 </a:t>
            </a:r>
            <a:br>
              <a:rPr lang="en-US" altLang="en-US" sz="2000" dirty="0"/>
            </a:br>
            <a:r>
              <a:rPr lang="en-US" altLang="en-US" sz="2000" dirty="0"/>
              <a:t>		‘My string’</a:t>
            </a:r>
          </a:p>
          <a:p>
            <a:pPr eaLnBrk="1" fontAlgn="auto" hangingPunct="1">
              <a:spcAft>
                <a:spcPts val="0"/>
              </a:spcAft>
              <a:defRPr/>
            </a:pPr>
            <a:r>
              <a:rPr lang="en-US" altLang="en-US" sz="2400" b="1" dirty="0"/>
              <a:t>Statement</a:t>
            </a:r>
            <a:r>
              <a:rPr lang="en-US" altLang="en-US" sz="2400" dirty="0"/>
              <a:t> is an instruction (</a:t>
            </a:r>
            <a:r>
              <a:rPr lang="en-US" altLang="en-US" sz="2400" i="1" dirty="0"/>
              <a:t>does something or changes</a:t>
            </a:r>
            <a:r>
              <a:rPr lang="en-US" altLang="en-US" sz="2400" dirty="0"/>
              <a:t> something)</a:t>
            </a:r>
          </a:p>
          <a:p>
            <a:pPr marL="914400" lvl="2" indent="0" eaLnBrk="1" fontAlgn="auto" hangingPunct="1">
              <a:spcAft>
                <a:spcPts val="0"/>
              </a:spcAft>
              <a:buFontTx/>
              <a:buNone/>
              <a:defRPr/>
            </a:pPr>
            <a:r>
              <a:rPr lang="en-US" altLang="en-US" sz="2000" dirty="0"/>
              <a:t>Examples: 	print “Hello world”</a:t>
            </a:r>
          </a:p>
          <a:p>
            <a:pPr marL="914400" lvl="2" indent="0" eaLnBrk="1" fontAlgn="auto" hangingPunct="1">
              <a:spcAft>
                <a:spcPts val="0"/>
              </a:spcAft>
              <a:buFontTx/>
              <a:buNone/>
              <a:defRPr/>
            </a:pPr>
            <a:r>
              <a:rPr lang="en-US" altLang="en-US" sz="2000" dirty="0"/>
              <a:t>		FID = 145</a:t>
            </a:r>
          </a:p>
          <a:p>
            <a:pPr eaLnBrk="1" fontAlgn="auto" hangingPunct="1">
              <a:spcAft>
                <a:spcPts val="0"/>
              </a:spcAft>
              <a:defRPr/>
            </a:pPr>
            <a:r>
              <a:rPr lang="en-US" altLang="en-US" sz="2400" b="1" dirty="0"/>
              <a:t>Assignment statement</a:t>
            </a:r>
            <a:r>
              <a:rPr lang="en-US" altLang="en-US" sz="2400" dirty="0"/>
              <a:t> sets the value of a variable.</a:t>
            </a:r>
          </a:p>
          <a:p>
            <a:pPr marL="0" indent="0" eaLnBrk="1" fontAlgn="auto" hangingPunct="1">
              <a:spcAft>
                <a:spcPts val="0"/>
              </a:spcAft>
              <a:buFontTx/>
              <a:buNone/>
              <a:defRPr/>
            </a:pPr>
            <a:endParaRPr lang="en-US" altLang="en-US" sz="2400" dirty="0"/>
          </a:p>
          <a:p>
            <a:pPr marL="914400" lvl="2" indent="0" eaLnBrk="1" fontAlgn="auto" hangingPunct="1">
              <a:spcAft>
                <a:spcPts val="0"/>
              </a:spcAft>
              <a:buFontTx/>
              <a:buNone/>
              <a:defRPr/>
            </a:pPr>
            <a:endParaRPr lang="en-US" altLang="en-US" dirty="0"/>
          </a:p>
          <a:p>
            <a:pPr lvl="2" eaLnBrk="1" fontAlgn="auto" hangingPunct="1">
              <a:spcAft>
                <a:spcPts val="0"/>
              </a:spcAft>
              <a:defRPr/>
            </a:pPr>
            <a:endParaRPr lang="en-US" altLang="en-US" dirty="0"/>
          </a:p>
        </p:txBody>
      </p:sp>
      <p:pic>
        <p:nvPicPr>
          <p:cNvPr id="27653" name="Picture 2" descr="assignment statement">
            <a:extLst>
              <a:ext uri="{FF2B5EF4-FFF2-40B4-BE49-F238E27FC236}">
                <a16:creationId xmlns:a16="http://schemas.microsoft.com/office/drawing/2014/main" id="{DFE570E9-718B-3B26-EFA6-090EB1E3D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652" y="4724399"/>
            <a:ext cx="2394698" cy="1814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a:extLst>
              <a:ext uri="{FF2B5EF4-FFF2-40B4-BE49-F238E27FC236}">
                <a16:creationId xmlns:a16="http://schemas.microsoft.com/office/drawing/2014/main" id="{C9E52EEA-F5E6-86C8-6452-311F58E3C8ED}"/>
              </a:ext>
            </a:extLst>
          </p:cNvPr>
          <p:cNvSpPr>
            <a:spLocks noGrp="1" noChangeArrowheads="1"/>
          </p:cNvSpPr>
          <p:nvPr>
            <p:ph idx="1"/>
          </p:nvPr>
        </p:nvSpPr>
        <p:spPr>
          <a:xfrm>
            <a:off x="281609" y="1128712"/>
            <a:ext cx="8686800" cy="5410200"/>
          </a:xfrm>
        </p:spPr>
        <p:txBody>
          <a:bodyPr rtlCol="0">
            <a:normAutofit fontScale="70000" lnSpcReduction="20000"/>
          </a:bodyPr>
          <a:lstStyle/>
          <a:p>
            <a:pPr algn="l">
              <a:buFont typeface="Arial" panose="020B0604020202020204" pitchFamily="34" charset="0"/>
              <a:buChar char="•"/>
            </a:pPr>
            <a:r>
              <a:rPr lang="en-US" sz="1800" dirty="0"/>
              <a:t>A variable name must start with a letter or the underscore character.</a:t>
            </a:r>
          </a:p>
          <a:p>
            <a:pPr algn="l">
              <a:buFont typeface="Arial" panose="020B0604020202020204" pitchFamily="34" charset="0"/>
              <a:buChar char="•"/>
            </a:pPr>
            <a:endParaRPr lang="en-US" sz="1800" dirty="0"/>
          </a:p>
          <a:p>
            <a:pPr algn="l">
              <a:buFont typeface="Arial" panose="020B0604020202020204" pitchFamily="34" charset="0"/>
              <a:buChar char="•"/>
            </a:pPr>
            <a:r>
              <a:rPr lang="en-US" sz="1800" dirty="0"/>
              <a:t>A variable name cannot start with a number.</a:t>
            </a:r>
          </a:p>
          <a:p>
            <a:pPr algn="l">
              <a:buFont typeface="Arial" panose="020B0604020202020204" pitchFamily="34" charset="0"/>
              <a:buChar char="•"/>
            </a:pPr>
            <a:endParaRPr lang="en-US" sz="1800" dirty="0"/>
          </a:p>
          <a:p>
            <a:r>
              <a:rPr lang="en-US" sz="1800" dirty="0"/>
              <a:t>A variable name can only contain alpha-numeric characters and underscores (A-z, 0-9, and _ )</a:t>
            </a:r>
            <a:r>
              <a:rPr lang="en-US" altLang="en-US" sz="1800" dirty="0"/>
              <a:t> </a:t>
            </a:r>
          </a:p>
          <a:p>
            <a:endParaRPr lang="en-US" altLang="en-US" sz="1800" dirty="0"/>
          </a:p>
          <a:p>
            <a:r>
              <a:rPr lang="en-US" altLang="en-US" sz="1800" dirty="0"/>
              <a:t>Avoid other special characters in names  ( </a:t>
            </a:r>
            <a:r>
              <a:rPr lang="en-US" altLang="en-US" sz="1600" dirty="0"/>
              <a:t>/ \ &amp; % # ! </a:t>
            </a:r>
            <a:r>
              <a:rPr lang="en-US" altLang="en-US" sz="1600" b="1" dirty="0"/>
              <a:t>, . ; :</a:t>
            </a:r>
            <a:r>
              <a:rPr lang="en-US" altLang="en-US" sz="1600" dirty="0"/>
              <a:t> and so forth</a:t>
            </a:r>
            <a:r>
              <a:rPr lang="en-US" altLang="en-US" sz="1800" dirty="0"/>
              <a:t>)</a:t>
            </a:r>
          </a:p>
          <a:p>
            <a:pPr algn="l">
              <a:buFont typeface="Arial" panose="020B0604020202020204" pitchFamily="34" charset="0"/>
              <a:buChar char="•"/>
            </a:pPr>
            <a:endParaRPr lang="en-US" sz="1800" dirty="0"/>
          </a:p>
          <a:p>
            <a:pPr algn="l">
              <a:buFont typeface="Arial" panose="020B0604020202020204" pitchFamily="34" charset="0"/>
              <a:buChar char="•"/>
            </a:pPr>
            <a:r>
              <a:rPr lang="en-US" sz="1800" dirty="0"/>
              <a:t>Variable names are case-sensitive (age, Age and AGE are three different variables)</a:t>
            </a:r>
          </a:p>
          <a:p>
            <a:pPr algn="l">
              <a:buFont typeface="Arial" panose="020B0604020202020204" pitchFamily="34" charset="0"/>
              <a:buChar char="•"/>
            </a:pPr>
            <a:endParaRPr lang="en-US" sz="1800" dirty="0"/>
          </a:p>
          <a:p>
            <a:pPr algn="l">
              <a:buFont typeface="Arial" panose="020B0604020202020204" pitchFamily="34" charset="0"/>
              <a:buChar char="•"/>
            </a:pPr>
            <a:r>
              <a:rPr lang="en-US" sz="1800" dirty="0"/>
              <a:t>Cannot be keywords</a:t>
            </a:r>
          </a:p>
          <a:p>
            <a:pPr algn="l">
              <a:buFont typeface="Arial" panose="020B0604020202020204" pitchFamily="34" charset="0"/>
              <a:buChar char="•"/>
            </a:pPr>
            <a:endParaRPr lang="en-US" sz="1800" dirty="0"/>
          </a:p>
          <a:p>
            <a:pPr marL="0" indent="0">
              <a:buNone/>
            </a:pPr>
            <a:r>
              <a:rPr lang="en-US" sz="1100" b="0" dirty="0">
                <a:solidFill>
                  <a:srgbClr val="6A9955"/>
                </a:solidFill>
                <a:effectLst/>
                <a:latin typeface="Consolas" panose="020B0609020204030204" pitchFamily="49" charset="0"/>
              </a:rPr>
              <a:t># Legal variable names:</a:t>
            </a:r>
            <a:endParaRPr lang="en-US" sz="1100" b="0" dirty="0">
              <a:solidFill>
                <a:srgbClr val="D4D4D4"/>
              </a:solidFill>
              <a:effectLst/>
              <a:latin typeface="Consolas" panose="020B0609020204030204" pitchFamily="49" charset="0"/>
            </a:endParaRPr>
          </a:p>
          <a:p>
            <a:pPr marL="0" indent="0">
              <a:buNone/>
            </a:pPr>
            <a:r>
              <a:rPr lang="en-US" sz="1100" b="0" dirty="0" err="1">
                <a:solidFill>
                  <a:srgbClr val="D4D4D4"/>
                </a:solidFill>
                <a:effectLst/>
                <a:latin typeface="Consolas" panose="020B0609020204030204" pitchFamily="49" charset="0"/>
              </a:rPr>
              <a:t>myvar</a:t>
            </a:r>
            <a:r>
              <a:rPr lang="en-US" sz="1100" b="0" dirty="0">
                <a:solidFill>
                  <a:srgbClr val="D4D4D4"/>
                </a:solidFill>
                <a:effectLst/>
                <a:latin typeface="Consolas" panose="020B0609020204030204" pitchFamily="49" charset="0"/>
              </a:rPr>
              <a:t>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r>
              <a:rPr lang="en-US" sz="1100" b="0" dirty="0" err="1">
                <a:solidFill>
                  <a:srgbClr val="D4D4D4"/>
                </a:solidFill>
                <a:effectLst/>
                <a:latin typeface="Consolas" panose="020B0609020204030204" pitchFamily="49" charset="0"/>
              </a:rPr>
              <a:t>my_var</a:t>
            </a:r>
            <a:r>
              <a:rPr lang="en-US" sz="1100" b="0" dirty="0">
                <a:solidFill>
                  <a:srgbClr val="D4D4D4"/>
                </a:solidFill>
                <a:effectLst/>
                <a:latin typeface="Consolas" panose="020B0609020204030204" pitchFamily="49" charset="0"/>
              </a:rPr>
              <a:t>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r>
              <a:rPr lang="en-US" sz="1100" b="0" dirty="0">
                <a:solidFill>
                  <a:srgbClr val="D4D4D4"/>
                </a:solidFill>
                <a:effectLst/>
                <a:latin typeface="Consolas" panose="020B0609020204030204" pitchFamily="49" charset="0"/>
              </a:rPr>
              <a:t>_</a:t>
            </a:r>
            <a:r>
              <a:rPr lang="en-US" sz="1100" b="0" dirty="0" err="1">
                <a:solidFill>
                  <a:srgbClr val="D4D4D4"/>
                </a:solidFill>
                <a:effectLst/>
                <a:latin typeface="Consolas" panose="020B0609020204030204" pitchFamily="49" charset="0"/>
              </a:rPr>
              <a:t>my_var</a:t>
            </a:r>
            <a:r>
              <a:rPr lang="en-US" sz="1100" b="0" dirty="0">
                <a:solidFill>
                  <a:srgbClr val="D4D4D4"/>
                </a:solidFill>
                <a:effectLst/>
                <a:latin typeface="Consolas" panose="020B0609020204030204" pitchFamily="49" charset="0"/>
              </a:rPr>
              <a:t>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r>
              <a:rPr lang="en-US" sz="1100" b="0" dirty="0" err="1">
                <a:solidFill>
                  <a:srgbClr val="D4D4D4"/>
                </a:solidFill>
                <a:effectLst/>
                <a:latin typeface="Consolas" panose="020B0609020204030204" pitchFamily="49" charset="0"/>
              </a:rPr>
              <a:t>myVar</a:t>
            </a:r>
            <a:r>
              <a:rPr lang="en-US" sz="1100" b="0" dirty="0">
                <a:solidFill>
                  <a:srgbClr val="D4D4D4"/>
                </a:solidFill>
                <a:effectLst/>
                <a:latin typeface="Consolas" panose="020B0609020204030204" pitchFamily="49" charset="0"/>
              </a:rPr>
              <a:t>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r>
              <a:rPr lang="en-US" sz="1100" b="0" dirty="0">
                <a:solidFill>
                  <a:srgbClr val="D4D4D4"/>
                </a:solidFill>
                <a:effectLst/>
                <a:latin typeface="Consolas" panose="020B0609020204030204" pitchFamily="49" charset="0"/>
              </a:rPr>
              <a:t>MYVAR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r>
              <a:rPr lang="en-US" sz="1100" b="0" dirty="0">
                <a:solidFill>
                  <a:srgbClr val="D4D4D4"/>
                </a:solidFill>
                <a:effectLst/>
                <a:latin typeface="Consolas" panose="020B0609020204030204" pitchFamily="49" charset="0"/>
              </a:rPr>
              <a:t>myvar2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br>
              <a:rPr lang="en-US" sz="1100" b="0" dirty="0">
                <a:solidFill>
                  <a:srgbClr val="D4D4D4"/>
                </a:solidFill>
                <a:effectLst/>
                <a:latin typeface="Consolas" panose="020B0609020204030204" pitchFamily="49" charset="0"/>
              </a:rPr>
            </a:br>
            <a:r>
              <a:rPr lang="en-US" sz="1100" b="0" dirty="0">
                <a:solidFill>
                  <a:srgbClr val="6A9955"/>
                </a:solidFill>
                <a:effectLst/>
                <a:latin typeface="Consolas" panose="020B0609020204030204" pitchFamily="49" charset="0"/>
              </a:rPr>
              <a:t># Illegal variable names:</a:t>
            </a:r>
            <a:endParaRPr lang="en-US" sz="1100" b="0" dirty="0">
              <a:solidFill>
                <a:srgbClr val="D4D4D4"/>
              </a:solidFill>
              <a:effectLst/>
              <a:latin typeface="Consolas" panose="020B0609020204030204" pitchFamily="49" charset="0"/>
            </a:endParaRPr>
          </a:p>
          <a:p>
            <a:pPr marL="0" indent="0">
              <a:buNone/>
            </a:pPr>
            <a:r>
              <a:rPr lang="en-US" sz="1100" dirty="0">
                <a:solidFill>
                  <a:srgbClr val="D4D4D4"/>
                </a:solidFill>
                <a:latin typeface="Consolas" panose="020B0609020204030204" pitchFamily="49" charset="0"/>
              </a:rPr>
              <a:t>2myvar</a:t>
            </a:r>
            <a:r>
              <a:rPr lang="en-US" sz="1100" b="0" dirty="0">
                <a:solidFill>
                  <a:srgbClr val="D4D4D4"/>
                </a:solidFill>
                <a:effectLst/>
                <a:latin typeface="Consolas" panose="020B0609020204030204" pitchFamily="49" charset="0"/>
              </a:rPr>
              <a:t>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r>
              <a:rPr lang="en-US" sz="1100" b="0" dirty="0">
                <a:solidFill>
                  <a:srgbClr val="D4D4D4"/>
                </a:solidFill>
                <a:effectLst/>
                <a:latin typeface="Consolas" panose="020B0609020204030204" pitchFamily="49" charset="0"/>
              </a:rPr>
              <a:t>my-var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r>
              <a:rPr lang="en-US" sz="1100" b="0" dirty="0">
                <a:solidFill>
                  <a:srgbClr val="D4D4D4"/>
                </a:solidFill>
                <a:effectLst/>
                <a:latin typeface="Consolas" panose="020B0609020204030204" pitchFamily="49" charset="0"/>
              </a:rPr>
              <a:t>my var = </a:t>
            </a:r>
            <a:r>
              <a:rPr lang="en-US" sz="1100" b="0" dirty="0">
                <a:solidFill>
                  <a:srgbClr val="CE9178"/>
                </a:solidFill>
                <a:effectLst/>
                <a:latin typeface="Consolas" panose="020B0609020204030204" pitchFamily="49" charset="0"/>
              </a:rPr>
              <a:t>"North Carolina"</a:t>
            </a:r>
          </a:p>
          <a:p>
            <a:pPr marL="0" indent="0">
              <a:buNone/>
            </a:pPr>
            <a:r>
              <a:rPr lang="en-US" sz="1100" b="0" dirty="0">
                <a:solidFill>
                  <a:srgbClr val="D4D4D4"/>
                </a:solidFill>
                <a:effectLst/>
                <a:latin typeface="Consolas" panose="020B0609020204030204" pitchFamily="49" charset="0"/>
              </a:rPr>
              <a:t>def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endParaRPr lang="en-US" sz="1100" b="0" dirty="0">
              <a:solidFill>
                <a:srgbClr val="D4D4D4"/>
              </a:solidFill>
              <a:effectLst/>
              <a:latin typeface="Consolas" panose="020B0609020204030204" pitchFamily="49" charset="0"/>
            </a:endParaRPr>
          </a:p>
        </p:txBody>
      </p:sp>
      <p:sp>
        <p:nvSpPr>
          <p:cNvPr id="32770" name="Rectangle 2">
            <a:extLst>
              <a:ext uri="{FF2B5EF4-FFF2-40B4-BE49-F238E27FC236}">
                <a16:creationId xmlns:a16="http://schemas.microsoft.com/office/drawing/2014/main" id="{C42B8920-2C5D-56C8-2352-0C47D92883A3}"/>
              </a:ext>
            </a:extLst>
          </p:cNvPr>
          <p:cNvSpPr>
            <a:spLocks noGrp="1" noChangeArrowheads="1"/>
          </p:cNvSpPr>
          <p:nvPr>
            <p:ph type="title"/>
          </p:nvPr>
        </p:nvSpPr>
        <p:spPr>
          <a:xfrm>
            <a:off x="152400" y="-173038"/>
            <a:ext cx="7886700" cy="1325563"/>
          </a:xfrm>
        </p:spPr>
        <p:txBody>
          <a:bodyPr/>
          <a:lstStyle/>
          <a:p>
            <a:pPr eaLnBrk="1" hangingPunct="1">
              <a:defRPr/>
            </a:pPr>
            <a:r>
              <a:rPr lang="en-US" altLang="en-US" sz="3200" dirty="0"/>
              <a:t>Variable naming rules</a:t>
            </a:r>
          </a:p>
        </p:txBody>
      </p:sp>
      <p:sp>
        <p:nvSpPr>
          <p:cNvPr id="33797" name="Text Box 8">
            <a:extLst>
              <a:ext uri="{FF2B5EF4-FFF2-40B4-BE49-F238E27FC236}">
                <a16:creationId xmlns:a16="http://schemas.microsoft.com/office/drawing/2014/main" id="{1F0A88DD-C22F-55DC-B173-E0AEB1C6B572}"/>
              </a:ext>
            </a:extLst>
          </p:cNvPr>
          <p:cNvSpPr txBox="1">
            <a:spLocks noChangeArrowheads="1"/>
          </p:cNvSpPr>
          <p:nvPr/>
        </p:nvSpPr>
        <p:spPr bwMode="auto">
          <a:xfrm>
            <a:off x="3810000" y="5845175"/>
            <a:ext cx="492125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cs typeface="Arial" panose="020B0604020202020204" pitchFamily="34" charset="0"/>
              </a:rPr>
              <a:t>hypothenuse = math.sqrt(adjacent**2 + opposite**2)</a:t>
            </a:r>
          </a:p>
          <a:p>
            <a:pPr eaLnBrk="1" hangingPunct="1"/>
            <a:r>
              <a:rPr lang="en-US" altLang="en-US" sz="1600">
                <a:cs typeface="Arial" panose="020B0604020202020204" pitchFamily="34" charset="0"/>
              </a:rPr>
              <a:t>r = math.sqrt(dx**2 + dy**2)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a:extLst>
              <a:ext uri="{FF2B5EF4-FFF2-40B4-BE49-F238E27FC236}">
                <a16:creationId xmlns:a16="http://schemas.microsoft.com/office/drawing/2014/main" id="{C9E52EEA-F5E6-86C8-6452-311F58E3C8ED}"/>
              </a:ext>
            </a:extLst>
          </p:cNvPr>
          <p:cNvSpPr>
            <a:spLocks noGrp="1" noChangeArrowheads="1"/>
          </p:cNvSpPr>
          <p:nvPr>
            <p:ph idx="1"/>
          </p:nvPr>
        </p:nvSpPr>
        <p:spPr>
          <a:xfrm>
            <a:off x="228600" y="990600"/>
            <a:ext cx="8686800" cy="6172200"/>
          </a:xfrm>
        </p:spPr>
        <p:txBody>
          <a:bodyPr rtlCol="0">
            <a:normAutofit/>
          </a:bodyPr>
          <a:lstStyle/>
          <a:p>
            <a:pPr marL="0" indent="0" eaLnBrk="1" fontAlgn="auto" hangingPunct="1">
              <a:lnSpc>
                <a:spcPct val="80000"/>
              </a:lnSpc>
              <a:spcAft>
                <a:spcPts val="0"/>
              </a:spcAft>
              <a:buNone/>
              <a:defRPr/>
            </a:pPr>
            <a:r>
              <a:rPr lang="en-US" altLang="en-US" sz="1900" dirty="0"/>
              <a:t>Lower camel case (first word lower case, capitalize each successive word):</a:t>
            </a:r>
            <a:br>
              <a:rPr lang="en-US" altLang="en-US" sz="1900" dirty="0"/>
            </a:br>
            <a:endParaRPr lang="en-US" altLang="en-US" sz="1900" dirty="0"/>
          </a:p>
          <a:p>
            <a:pPr marL="0" indent="0">
              <a:buNone/>
            </a:pPr>
            <a:r>
              <a:rPr lang="en-US" sz="16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tableFieldName</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"Street"</a:t>
            </a:r>
            <a:endParaRPr lang="en-US" sz="1400" b="0" dirty="0">
              <a:solidFill>
                <a:srgbClr val="D4D4D4"/>
              </a:solidFill>
              <a:effectLst/>
              <a:latin typeface="Consolas" panose="020B0609020204030204" pitchFamily="49" charset="0"/>
            </a:endParaRPr>
          </a:p>
          <a:p>
            <a:pPr lvl="1" eaLnBrk="1" fontAlgn="auto" hangingPunct="1">
              <a:lnSpc>
                <a:spcPct val="80000"/>
              </a:lnSpc>
              <a:spcAft>
                <a:spcPts val="0"/>
              </a:spcAft>
              <a:defRPr/>
            </a:pPr>
            <a:endParaRPr lang="en-US" altLang="en-US" sz="1600" dirty="0"/>
          </a:p>
          <a:p>
            <a:pPr marL="0" indent="0" eaLnBrk="1" fontAlgn="auto" hangingPunct="1">
              <a:lnSpc>
                <a:spcPct val="80000"/>
              </a:lnSpc>
              <a:spcAft>
                <a:spcPts val="0"/>
              </a:spcAft>
              <a:buNone/>
              <a:defRPr/>
            </a:pPr>
            <a:endParaRPr lang="en-US" altLang="en-US" sz="1900" dirty="0"/>
          </a:p>
          <a:p>
            <a:pPr marL="0" indent="0" eaLnBrk="1" fontAlgn="auto" hangingPunct="1">
              <a:lnSpc>
                <a:spcPct val="80000"/>
              </a:lnSpc>
              <a:spcAft>
                <a:spcPts val="0"/>
              </a:spcAft>
              <a:buNone/>
              <a:defRPr/>
            </a:pPr>
            <a:r>
              <a:rPr lang="en-US" altLang="en-US" sz="1900" dirty="0"/>
              <a:t>Snake case:</a:t>
            </a:r>
          </a:p>
          <a:p>
            <a:pPr lvl="1" eaLnBrk="1" fontAlgn="auto" hangingPunct="1">
              <a:lnSpc>
                <a:spcPct val="80000"/>
              </a:lnSpc>
              <a:spcAft>
                <a:spcPts val="0"/>
              </a:spcAft>
              <a:defRPr/>
            </a:pPr>
            <a:endParaRPr lang="en-US" altLang="en-US" sz="1600" dirty="0"/>
          </a:p>
          <a:p>
            <a:pPr marL="685800" lvl="2" indent="0" eaLnBrk="1" fontAlgn="auto" hangingPunct="1">
              <a:lnSpc>
                <a:spcPct val="80000"/>
              </a:lnSpc>
              <a:spcAft>
                <a:spcPts val="0"/>
              </a:spcAft>
              <a:buNone/>
              <a:defRPr/>
            </a:pPr>
            <a:r>
              <a:rPr lang="en-US" sz="1400" dirty="0" err="1">
                <a:solidFill>
                  <a:srgbClr val="D4D4D4"/>
                </a:solidFill>
                <a:latin typeface="Consolas" panose="020B0609020204030204" pitchFamily="49" charset="0"/>
              </a:rPr>
              <a:t>t</a:t>
            </a:r>
            <a:r>
              <a:rPr lang="en-US" sz="1400" b="0" dirty="0" err="1">
                <a:solidFill>
                  <a:srgbClr val="D4D4D4"/>
                </a:solidFill>
                <a:effectLst/>
                <a:latin typeface="Consolas" panose="020B0609020204030204" pitchFamily="49" charset="0"/>
              </a:rPr>
              <a:t>able_field_name</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"Street"</a:t>
            </a:r>
            <a:endParaRPr lang="en-US" sz="1400" b="0" dirty="0">
              <a:solidFill>
                <a:srgbClr val="D4D4D4"/>
              </a:solidFill>
              <a:effectLst/>
              <a:latin typeface="Consolas" panose="020B0609020204030204" pitchFamily="49" charset="0"/>
            </a:endParaRPr>
          </a:p>
          <a:p>
            <a:pPr lvl="2" eaLnBrk="1" fontAlgn="auto" hangingPunct="1">
              <a:lnSpc>
                <a:spcPct val="80000"/>
              </a:lnSpc>
              <a:spcAft>
                <a:spcPts val="0"/>
              </a:spcAft>
              <a:defRPr/>
            </a:pPr>
            <a:endParaRPr lang="en-US" altLang="en-US" sz="1300" dirty="0"/>
          </a:p>
          <a:p>
            <a:pPr marL="0" indent="0" eaLnBrk="1" fontAlgn="auto" hangingPunct="1">
              <a:lnSpc>
                <a:spcPct val="80000"/>
              </a:lnSpc>
              <a:spcAft>
                <a:spcPts val="0"/>
              </a:spcAft>
              <a:buNone/>
              <a:defRPr/>
            </a:pPr>
            <a:endParaRPr lang="en-US" altLang="en-US" sz="1900" dirty="0"/>
          </a:p>
          <a:p>
            <a:pPr marL="0" indent="0" eaLnBrk="1" fontAlgn="auto" hangingPunct="1">
              <a:lnSpc>
                <a:spcPct val="80000"/>
              </a:lnSpc>
              <a:spcAft>
                <a:spcPts val="0"/>
              </a:spcAft>
              <a:buNone/>
              <a:defRPr/>
            </a:pPr>
            <a:r>
              <a:rPr lang="en-US" altLang="en-US" sz="1900" dirty="0"/>
              <a:t>Acronyms:</a:t>
            </a:r>
          </a:p>
          <a:p>
            <a:pPr marL="342900" lvl="1" indent="0" eaLnBrk="1" fontAlgn="auto" hangingPunct="1">
              <a:lnSpc>
                <a:spcPct val="80000"/>
              </a:lnSpc>
              <a:spcAft>
                <a:spcPts val="0"/>
              </a:spcAft>
              <a:buNone/>
              <a:defRPr/>
            </a:pPr>
            <a:r>
              <a:rPr lang="en-US" altLang="en-US" sz="1600" dirty="0"/>
              <a:t>Lowercase if at the beginning of the variable name</a:t>
            </a:r>
          </a:p>
          <a:p>
            <a:pPr marL="0" indent="0">
              <a:buNone/>
            </a:pP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gdbPath</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"C:\\testerData.mdb"</a:t>
            </a:r>
            <a:endParaRPr lang="en-US" sz="1400" b="0" dirty="0">
              <a:solidFill>
                <a:srgbClr val="D4D4D4"/>
              </a:solidFill>
              <a:effectLst/>
              <a:latin typeface="Consolas" panose="020B0609020204030204" pitchFamily="49" charset="0"/>
            </a:endParaRPr>
          </a:p>
          <a:p>
            <a:pPr lvl="1" eaLnBrk="1" fontAlgn="auto" hangingPunct="1">
              <a:lnSpc>
                <a:spcPct val="80000"/>
              </a:lnSpc>
              <a:spcAft>
                <a:spcPts val="0"/>
              </a:spcAft>
              <a:defRPr/>
            </a:pPr>
            <a:endParaRPr lang="en-US" altLang="en-US" sz="1600" dirty="0"/>
          </a:p>
          <a:p>
            <a:pPr marL="342900" lvl="1" indent="0" eaLnBrk="1" fontAlgn="auto" hangingPunct="1">
              <a:lnSpc>
                <a:spcPct val="80000"/>
              </a:lnSpc>
              <a:spcAft>
                <a:spcPts val="0"/>
              </a:spcAft>
              <a:buNone/>
              <a:defRPr/>
            </a:pPr>
            <a:r>
              <a:rPr lang="en-US" altLang="en-US" sz="1600" dirty="0"/>
              <a:t>Uppercase otherwise</a:t>
            </a:r>
          </a:p>
          <a:p>
            <a:pPr marL="0" indent="0">
              <a:buNone/>
            </a:pPr>
            <a:r>
              <a:rPr lang="en-US" altLang="en-US" sz="1600" dirty="0"/>
              <a:t>	</a:t>
            </a:r>
            <a:r>
              <a:rPr lang="en-US" sz="1400" b="0" dirty="0" err="1">
                <a:solidFill>
                  <a:srgbClr val="D4D4D4"/>
                </a:solidFill>
                <a:effectLst/>
                <a:latin typeface="Consolas" panose="020B0609020204030204" pitchFamily="49" charset="0"/>
              </a:rPr>
              <a:t>inputFC</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streets.shp</a:t>
            </a:r>
            <a:r>
              <a:rPr lang="en-US" sz="1400" b="0" dirty="0">
                <a:solidFill>
                  <a:srgbClr val="CE9178"/>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pPr eaLnBrk="1" fontAlgn="auto" hangingPunct="1">
              <a:lnSpc>
                <a:spcPct val="80000"/>
              </a:lnSpc>
              <a:spcAft>
                <a:spcPts val="0"/>
              </a:spcAft>
              <a:buFontTx/>
              <a:buNone/>
              <a:defRPr/>
            </a:pPr>
            <a:endParaRPr lang="en-US" altLang="en-US" sz="1600" dirty="0"/>
          </a:p>
          <a:p>
            <a:pPr marL="0" indent="0" eaLnBrk="1" fontAlgn="auto" hangingPunct="1">
              <a:lnSpc>
                <a:spcPct val="80000"/>
              </a:lnSpc>
              <a:spcAft>
                <a:spcPts val="0"/>
              </a:spcAft>
              <a:buNone/>
              <a:defRPr/>
            </a:pPr>
            <a:endParaRPr lang="en-US" sz="1400" b="0" dirty="0">
              <a:solidFill>
                <a:srgbClr val="D4D4D4"/>
              </a:solidFill>
              <a:effectLst/>
              <a:latin typeface="Consolas" panose="020B0609020204030204" pitchFamily="49" charset="0"/>
            </a:endParaRPr>
          </a:p>
        </p:txBody>
      </p:sp>
      <p:sp>
        <p:nvSpPr>
          <p:cNvPr id="32770" name="Rectangle 2">
            <a:extLst>
              <a:ext uri="{FF2B5EF4-FFF2-40B4-BE49-F238E27FC236}">
                <a16:creationId xmlns:a16="http://schemas.microsoft.com/office/drawing/2014/main" id="{C42B8920-2C5D-56C8-2352-0C47D92883A3}"/>
              </a:ext>
            </a:extLst>
          </p:cNvPr>
          <p:cNvSpPr>
            <a:spLocks noGrp="1" noChangeArrowheads="1"/>
          </p:cNvSpPr>
          <p:nvPr>
            <p:ph type="title"/>
          </p:nvPr>
        </p:nvSpPr>
        <p:spPr>
          <a:xfrm>
            <a:off x="152400" y="-173038"/>
            <a:ext cx="7886700" cy="1325563"/>
          </a:xfrm>
        </p:spPr>
        <p:txBody>
          <a:bodyPr/>
          <a:lstStyle/>
          <a:p>
            <a:pPr eaLnBrk="1" hangingPunct="1">
              <a:defRPr/>
            </a:pPr>
            <a:r>
              <a:rPr lang="en-US" altLang="en-US" sz="3200" dirty="0"/>
              <a:t>Variable naming conventions</a:t>
            </a:r>
          </a:p>
        </p:txBody>
      </p:sp>
      <p:pic>
        <p:nvPicPr>
          <p:cNvPr id="2" name="Picture 1" descr="A black and white drawing of a giraffe&#10;&#10;Description automatically generated with medium confidence">
            <a:extLst>
              <a:ext uri="{FF2B5EF4-FFF2-40B4-BE49-F238E27FC236}">
                <a16:creationId xmlns:a16="http://schemas.microsoft.com/office/drawing/2014/main" id="{9F8B8CCE-E075-7119-E4CD-24C08D7B7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1316504"/>
            <a:ext cx="1294201" cy="999659"/>
          </a:xfrm>
          <a:prstGeom prst="rect">
            <a:avLst/>
          </a:prstGeom>
        </p:spPr>
      </p:pic>
      <p:pic>
        <p:nvPicPr>
          <p:cNvPr id="6" name="Graphic 5" descr="Snake with solid fill">
            <a:extLst>
              <a:ext uri="{FF2B5EF4-FFF2-40B4-BE49-F238E27FC236}">
                <a16:creationId xmlns:a16="http://schemas.microsoft.com/office/drawing/2014/main" id="{FAAA9F60-18D2-4C65-5ABC-68FFCB2D2BBC}"/>
              </a:ext>
            </a:extLst>
          </p:cNvPr>
          <p:cNvPicPr>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257134">
            <a:off x="3825669" y="2622420"/>
            <a:ext cx="914400" cy="914400"/>
          </a:xfrm>
          <a:prstGeom prst="rect">
            <a:avLst/>
          </a:prstGeom>
        </p:spPr>
      </p:pic>
    </p:spTree>
    <p:extLst>
      <p:ext uri="{BB962C8B-B14F-4D97-AF65-F5344CB8AC3E}">
        <p14:creationId xmlns:p14="http://schemas.microsoft.com/office/powerpoint/2010/main" val="2455679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a:extLst>
              <a:ext uri="{FF2B5EF4-FFF2-40B4-BE49-F238E27FC236}">
                <a16:creationId xmlns:a16="http://schemas.microsoft.com/office/drawing/2014/main" id="{C9E52EEA-F5E6-86C8-6452-311F58E3C8ED}"/>
              </a:ext>
            </a:extLst>
          </p:cNvPr>
          <p:cNvSpPr>
            <a:spLocks noGrp="1" noChangeArrowheads="1"/>
          </p:cNvSpPr>
          <p:nvPr>
            <p:ph idx="1"/>
          </p:nvPr>
        </p:nvSpPr>
        <p:spPr>
          <a:xfrm>
            <a:off x="228600" y="990600"/>
            <a:ext cx="8686800" cy="6172200"/>
          </a:xfrm>
        </p:spPr>
        <p:txBody>
          <a:bodyPr rtlCol="0">
            <a:normAutofit/>
          </a:bodyPr>
          <a:lstStyle/>
          <a:p>
            <a:pPr eaLnBrk="1" fontAlgn="auto" hangingPunct="1">
              <a:lnSpc>
                <a:spcPct val="80000"/>
              </a:lnSpc>
              <a:spcAft>
                <a:spcPts val="0"/>
              </a:spcAft>
              <a:buFontTx/>
              <a:buNone/>
              <a:defRPr/>
            </a:pPr>
            <a:endParaRPr lang="en-US" altLang="en-US" sz="1600" dirty="0"/>
          </a:p>
          <a:p>
            <a:pPr marL="0" indent="0" eaLnBrk="1" fontAlgn="auto" hangingPunct="1">
              <a:lnSpc>
                <a:spcPct val="80000"/>
              </a:lnSpc>
              <a:spcAft>
                <a:spcPts val="0"/>
              </a:spcAft>
              <a:buNone/>
              <a:defRPr/>
            </a:pPr>
            <a:r>
              <a:rPr lang="en-US" altLang="en-US" sz="2000" dirty="0"/>
              <a:t>Use descriptive variable names…</a:t>
            </a:r>
          </a:p>
          <a:p>
            <a:pPr marL="342900" lvl="1" indent="0" eaLnBrk="1" fontAlgn="auto" hangingPunct="1">
              <a:lnSpc>
                <a:spcPct val="80000"/>
              </a:lnSpc>
              <a:spcAft>
                <a:spcPts val="0"/>
              </a:spcAft>
              <a:buNone/>
              <a:defRPr/>
            </a:pPr>
            <a:endParaRPr lang="en-US" altLang="en-US" sz="500" dirty="0"/>
          </a:p>
          <a:p>
            <a:pPr marL="0" indent="0">
              <a:buNone/>
            </a:pPr>
            <a:endParaRPr lang="en-US" altLang="en-US" sz="1600" dirty="0"/>
          </a:p>
          <a:p>
            <a:pPr marL="0" indent="0">
              <a:buNone/>
            </a:pPr>
            <a:r>
              <a:rPr lang="en-US" altLang="en-US" sz="1600" dirty="0"/>
              <a:t>             </a:t>
            </a:r>
            <a:r>
              <a:rPr lang="en-US" sz="1400" b="0" dirty="0" err="1">
                <a:solidFill>
                  <a:srgbClr val="D4D4D4"/>
                </a:solidFill>
                <a:effectLst/>
                <a:latin typeface="Consolas" panose="020B0609020204030204" pitchFamily="49" charset="0"/>
              </a:rPr>
              <a:t>sa</a:t>
            </a:r>
            <a:r>
              <a:rPr lang="en-US" sz="1400" b="0" dirty="0">
                <a:solidFill>
                  <a:srgbClr val="D4D4D4"/>
                </a:solidFill>
                <a:effectLst/>
                <a:latin typeface="Consolas" panose="020B0609020204030204" pitchFamily="49" charset="0"/>
              </a:rPr>
              <a:t> = s * s</a:t>
            </a:r>
          </a:p>
          <a:p>
            <a:pPr marL="0" indent="0">
              <a:buNone/>
            </a:pPr>
            <a:endParaRPr lang="en-US" sz="1400" b="0" dirty="0">
              <a:solidFill>
                <a:srgbClr val="D4D4D4"/>
              </a:solidFill>
              <a:effectLst/>
              <a:latin typeface="Consolas" panose="020B0609020204030204" pitchFamily="49" charset="0"/>
            </a:endParaRPr>
          </a:p>
          <a:p>
            <a:pPr marL="0" indent="0">
              <a:buNone/>
            </a:pP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square_area</a:t>
            </a:r>
            <a:r>
              <a:rPr lang="en-US" sz="1400" b="0" dirty="0">
                <a:solidFill>
                  <a:srgbClr val="D4D4D4"/>
                </a:solidFill>
                <a:effectLst/>
                <a:latin typeface="Consolas" panose="020B0609020204030204" pitchFamily="49" charset="0"/>
              </a:rPr>
              <a:t> = side * side</a:t>
            </a:r>
          </a:p>
          <a:p>
            <a:pPr marL="0" indent="0">
              <a:buNone/>
            </a:pPr>
            <a:endParaRPr lang="en-US" sz="1400" dirty="0">
              <a:solidFill>
                <a:srgbClr val="D4D4D4"/>
              </a:solidFill>
              <a:latin typeface="Consolas" panose="020B0609020204030204" pitchFamily="49" charset="0"/>
            </a:endParaRPr>
          </a:p>
          <a:p>
            <a:pPr marL="0" indent="0">
              <a:buNone/>
            </a:pPr>
            <a:endParaRPr lang="en-US" sz="1400" dirty="0">
              <a:solidFill>
                <a:srgbClr val="D4D4D4"/>
              </a:solidFill>
              <a:latin typeface="Consolas" panose="020B0609020204030204" pitchFamily="49" charset="0"/>
            </a:endParaRPr>
          </a:p>
          <a:p>
            <a:pPr marL="0" indent="0">
              <a:buNone/>
            </a:pPr>
            <a:endParaRPr lang="en-US" sz="2000" dirty="0"/>
          </a:p>
          <a:p>
            <a:pPr marL="0" indent="0">
              <a:buNone/>
            </a:pPr>
            <a:r>
              <a:rPr lang="en-US" sz="2000" dirty="0"/>
              <a:t>…only when practical</a:t>
            </a:r>
          </a:p>
        </p:txBody>
      </p:sp>
      <p:sp>
        <p:nvSpPr>
          <p:cNvPr id="32770" name="Rectangle 2">
            <a:extLst>
              <a:ext uri="{FF2B5EF4-FFF2-40B4-BE49-F238E27FC236}">
                <a16:creationId xmlns:a16="http://schemas.microsoft.com/office/drawing/2014/main" id="{C42B8920-2C5D-56C8-2352-0C47D92883A3}"/>
              </a:ext>
            </a:extLst>
          </p:cNvPr>
          <p:cNvSpPr>
            <a:spLocks noGrp="1" noChangeArrowheads="1"/>
          </p:cNvSpPr>
          <p:nvPr>
            <p:ph type="title"/>
          </p:nvPr>
        </p:nvSpPr>
        <p:spPr>
          <a:xfrm>
            <a:off x="152400" y="-173038"/>
            <a:ext cx="7886700" cy="1325563"/>
          </a:xfrm>
        </p:spPr>
        <p:txBody>
          <a:bodyPr/>
          <a:lstStyle/>
          <a:p>
            <a:pPr eaLnBrk="1" hangingPunct="1">
              <a:defRPr/>
            </a:pPr>
            <a:r>
              <a:rPr lang="en-US" altLang="en-US" sz="3200" dirty="0"/>
              <a:t>Variable naming advise</a:t>
            </a:r>
          </a:p>
        </p:txBody>
      </p:sp>
      <p:sp>
        <p:nvSpPr>
          <p:cNvPr id="33797" name="Text Box 8">
            <a:extLst>
              <a:ext uri="{FF2B5EF4-FFF2-40B4-BE49-F238E27FC236}">
                <a16:creationId xmlns:a16="http://schemas.microsoft.com/office/drawing/2014/main" id="{1F0A88DD-C22F-55DC-B173-E0AEB1C6B572}"/>
              </a:ext>
            </a:extLst>
          </p:cNvPr>
          <p:cNvSpPr txBox="1">
            <a:spLocks noChangeArrowheads="1"/>
          </p:cNvSpPr>
          <p:nvPr/>
        </p:nvSpPr>
        <p:spPr bwMode="auto">
          <a:xfrm>
            <a:off x="762000" y="4495800"/>
            <a:ext cx="579517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hypothenuse = </a:t>
            </a:r>
            <a:r>
              <a:rPr lang="en-US" sz="1600" b="0" dirty="0" err="1">
                <a:solidFill>
                  <a:srgbClr val="D4D4D4"/>
                </a:solidFill>
                <a:effectLst/>
                <a:latin typeface="Consolas" panose="020B0609020204030204" pitchFamily="49" charset="0"/>
              </a:rPr>
              <a:t>math.sqrt</a:t>
            </a:r>
            <a:r>
              <a:rPr lang="en-US" sz="1600" b="0" dirty="0">
                <a:solidFill>
                  <a:srgbClr val="D4D4D4"/>
                </a:solidFill>
                <a:effectLst/>
                <a:latin typeface="Consolas" panose="020B0609020204030204" pitchFamily="49" charset="0"/>
              </a:rPr>
              <a:t>(adjacent**</a:t>
            </a:r>
            <a:r>
              <a:rPr lang="en-US" sz="1600" b="0" dirty="0">
                <a:solidFill>
                  <a:srgbClr val="B5CEA8"/>
                </a:solidFill>
                <a:effectLst/>
                <a:latin typeface="Consolas" panose="020B0609020204030204" pitchFamily="49" charset="0"/>
              </a:rPr>
              <a:t>2</a:t>
            </a:r>
            <a:r>
              <a:rPr lang="en-US" sz="1600" b="0" dirty="0">
                <a:solidFill>
                  <a:srgbClr val="D4D4D4"/>
                </a:solidFill>
                <a:effectLst/>
                <a:latin typeface="Consolas" panose="020B0609020204030204" pitchFamily="49" charset="0"/>
              </a:rPr>
              <a:t> + opposite**</a:t>
            </a:r>
            <a:r>
              <a:rPr lang="en-US" sz="1600" b="0" dirty="0">
                <a:solidFill>
                  <a:srgbClr val="B5CEA8"/>
                </a:solidFill>
                <a:effectLst/>
                <a:latin typeface="Consolas" panose="020B0609020204030204" pitchFamily="49" charset="0"/>
              </a:rPr>
              <a:t>2</a:t>
            </a:r>
            <a:r>
              <a:rPr lang="en-US" sz="1600" b="0" dirty="0">
                <a:solidFill>
                  <a:srgbClr val="D4D4D4"/>
                </a:solidFill>
                <a:effectLst/>
                <a:latin typeface="Consolas" panose="020B0609020204030204" pitchFamily="49" charset="0"/>
              </a:rPr>
              <a:t>)</a:t>
            </a:r>
          </a:p>
          <a:p>
            <a:endParaRPr lang="en-US" sz="1600" dirty="0">
              <a:solidFill>
                <a:srgbClr val="D4D4D4"/>
              </a:solidFill>
              <a:latin typeface="Consolas" panose="020B0609020204030204" pitchFamily="49" charset="0"/>
            </a:endParaRPr>
          </a:p>
          <a:p>
            <a:endParaRPr lang="en-US" sz="1600" b="0" dirty="0">
              <a:solidFill>
                <a:srgbClr val="D4D4D4"/>
              </a:solidFill>
              <a:effectLst/>
              <a:latin typeface="Consolas" panose="020B0609020204030204" pitchFamily="49" charset="0"/>
            </a:endParaRPr>
          </a:p>
          <a:p>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r = </a:t>
            </a:r>
            <a:r>
              <a:rPr lang="en-US" sz="1600" b="0" dirty="0" err="1">
                <a:solidFill>
                  <a:srgbClr val="D4D4D4"/>
                </a:solidFill>
                <a:effectLst/>
                <a:latin typeface="Consolas" panose="020B0609020204030204" pitchFamily="49" charset="0"/>
              </a:rPr>
              <a:t>math.sqrt</a:t>
            </a:r>
            <a:r>
              <a:rPr lang="en-US" sz="1600" b="0" dirty="0">
                <a:solidFill>
                  <a:srgbClr val="D4D4D4"/>
                </a:solidFill>
                <a:effectLst/>
                <a:latin typeface="Consolas" panose="020B0609020204030204" pitchFamily="49" charset="0"/>
              </a:rPr>
              <a:t>(dx**</a:t>
            </a:r>
            <a:r>
              <a:rPr lang="en-US" sz="1600" b="0" dirty="0">
                <a:solidFill>
                  <a:srgbClr val="B5CEA8"/>
                </a:solidFill>
                <a:effectLst/>
                <a:latin typeface="Consolas" panose="020B0609020204030204" pitchFamily="49" charset="0"/>
              </a:rPr>
              <a:t>2</a:t>
            </a:r>
            <a:r>
              <a:rPr lang="en-US" sz="1600" b="0" dirty="0">
                <a:solidFill>
                  <a:srgbClr val="D4D4D4"/>
                </a:solidFill>
                <a:effectLst/>
                <a:latin typeface="Consolas" panose="020B0609020204030204" pitchFamily="49" charset="0"/>
              </a:rPr>
              <a:t> + </a:t>
            </a:r>
            <a:r>
              <a:rPr lang="en-US" sz="1600" b="0" dirty="0" err="1">
                <a:solidFill>
                  <a:srgbClr val="D4D4D4"/>
                </a:solidFill>
                <a:effectLst/>
                <a:latin typeface="Consolas" panose="020B0609020204030204" pitchFamily="49" charset="0"/>
              </a:rPr>
              <a:t>dy</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2</a:t>
            </a:r>
            <a:r>
              <a:rPr lang="en-U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514503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A93DF7AB-6F7D-AA65-E691-090037DD9640}"/>
              </a:ext>
            </a:extLst>
          </p:cNvPr>
          <p:cNvSpPr>
            <a:spLocks noGrp="1" noChangeArrowheads="1"/>
          </p:cNvSpPr>
          <p:nvPr>
            <p:ph type="title"/>
          </p:nvPr>
        </p:nvSpPr>
        <p:spPr/>
        <p:txBody>
          <a:bodyPr/>
          <a:lstStyle/>
          <a:p>
            <a:pPr eaLnBrk="1" hangingPunct="1">
              <a:defRPr/>
            </a:pPr>
            <a:r>
              <a:rPr lang="en-US" altLang="en-US"/>
              <a:t>Python Objects</a:t>
            </a:r>
          </a:p>
        </p:txBody>
      </p:sp>
      <p:sp>
        <p:nvSpPr>
          <p:cNvPr id="37891" name="Rectangle 3">
            <a:extLst>
              <a:ext uri="{FF2B5EF4-FFF2-40B4-BE49-F238E27FC236}">
                <a16:creationId xmlns:a16="http://schemas.microsoft.com/office/drawing/2014/main" id="{09369906-F175-EF94-2C86-C7FA5EB8A852}"/>
              </a:ext>
            </a:extLst>
          </p:cNvPr>
          <p:cNvSpPr>
            <a:spLocks noGrp="1" noChangeArrowheads="1"/>
          </p:cNvSpPr>
          <p:nvPr>
            <p:ph idx="1"/>
          </p:nvPr>
        </p:nvSpPr>
        <p:spPr>
          <a:xfrm>
            <a:off x="3371850" y="1371600"/>
            <a:ext cx="5695950" cy="4351338"/>
          </a:xfrm>
        </p:spPr>
        <p:txBody>
          <a:bodyPr/>
          <a:lstStyle/>
          <a:p>
            <a:pPr marL="231775" indent="-231775" eaLnBrk="1" hangingPunct="1"/>
            <a:r>
              <a:rPr lang="en-US" altLang="en-US" sz="2400" dirty="0"/>
              <a:t>Everything in Python is an </a:t>
            </a:r>
            <a:r>
              <a:rPr lang="en-US" altLang="en-US" sz="2400" b="1" dirty="0"/>
              <a:t>Object</a:t>
            </a:r>
          </a:p>
          <a:p>
            <a:pPr marL="231775" indent="-231775" eaLnBrk="1" hangingPunct="1"/>
            <a:r>
              <a:rPr lang="en-US" altLang="en-US" sz="2400" dirty="0"/>
              <a:t>Each object has:</a:t>
            </a:r>
          </a:p>
          <a:p>
            <a:pPr marL="688975" lvl="1" indent="-231775" eaLnBrk="1" hangingPunct="1"/>
            <a:r>
              <a:rPr lang="en-US" altLang="en-US" sz="2400" b="1" dirty="0"/>
              <a:t>A </a:t>
            </a:r>
            <a:r>
              <a:rPr lang="en-US" altLang="en-US" sz="2400" b="1" dirty="0">
                <a:solidFill>
                  <a:srgbClr val="BFBF00"/>
                </a:solidFill>
              </a:rPr>
              <a:t>value</a:t>
            </a:r>
            <a:r>
              <a:rPr lang="en-US" altLang="en-US" sz="2400" dirty="0"/>
              <a:t> data item represented by an object</a:t>
            </a:r>
            <a:endParaRPr lang="en-US" altLang="en-US" sz="2400" b="1" dirty="0"/>
          </a:p>
          <a:p>
            <a:pPr marL="688975" lvl="1" indent="-231775" eaLnBrk="1" hangingPunct="1"/>
            <a:r>
              <a:rPr lang="en-US" altLang="en-US" sz="2400" b="1" dirty="0"/>
              <a:t>An </a:t>
            </a:r>
            <a:r>
              <a:rPr lang="en-US" altLang="en-US" sz="2400" b="1" dirty="0">
                <a:solidFill>
                  <a:schemeClr val="accent2">
                    <a:lumMod val="75000"/>
                  </a:schemeClr>
                </a:solidFill>
              </a:rPr>
              <a:t>identity</a:t>
            </a:r>
            <a:r>
              <a:rPr lang="en-US" altLang="en-US" sz="2400" dirty="0"/>
              <a:t> unique identifier, similar to a memory address </a:t>
            </a:r>
          </a:p>
          <a:p>
            <a:pPr marL="688975" lvl="1" indent="-231775" eaLnBrk="1" hangingPunct="1"/>
            <a:r>
              <a:rPr lang="en-US" altLang="en-US" sz="2400" b="1" dirty="0"/>
              <a:t>A </a:t>
            </a:r>
            <a:r>
              <a:rPr lang="en-US" altLang="en-US" sz="2400" b="1" dirty="0">
                <a:solidFill>
                  <a:schemeClr val="accent2">
                    <a:lumMod val="75000"/>
                  </a:schemeClr>
                </a:solidFill>
              </a:rPr>
              <a:t>type</a:t>
            </a:r>
            <a:r>
              <a:rPr lang="en-US" altLang="en-US" sz="2400" dirty="0"/>
              <a:t> specifies what kind of values an object can hold and which operations are allowed</a:t>
            </a:r>
          </a:p>
          <a:p>
            <a:pPr marL="609600" indent="-609600" eaLnBrk="1" hangingPunct="1">
              <a:buFontTx/>
              <a:buNone/>
            </a:pPr>
            <a:endParaRPr lang="en-US" altLang="en-US" sz="2400" dirty="0">
              <a:solidFill>
                <a:srgbClr val="0000FF"/>
              </a:solidFill>
            </a:endParaRPr>
          </a:p>
          <a:p>
            <a:pPr marL="609600" indent="-609600" eaLnBrk="1" hangingPunct="1">
              <a:buFontTx/>
              <a:buNone/>
            </a:pPr>
            <a:endParaRPr lang="en-US" altLang="en-US" b="1" dirty="0">
              <a:solidFill>
                <a:srgbClr val="FF0066"/>
              </a:solidFill>
            </a:endParaRPr>
          </a:p>
          <a:p>
            <a:pPr marL="609600" indent="-609600" eaLnBrk="1" hangingPunct="1">
              <a:buFontTx/>
              <a:buNone/>
            </a:pPr>
            <a:endParaRPr lang="en-US" altLang="en-US" sz="2400" b="1" dirty="0">
              <a:solidFill>
                <a:srgbClr val="FF0066"/>
              </a:solidFill>
              <a:latin typeface="Comic Sans MS" panose="030F0702030302020204" pitchFamily="66" charset="0"/>
            </a:endParaRPr>
          </a:p>
        </p:txBody>
      </p:sp>
      <p:sp>
        <p:nvSpPr>
          <p:cNvPr id="133125" name="Rectangle 5">
            <a:extLst>
              <a:ext uri="{FF2B5EF4-FFF2-40B4-BE49-F238E27FC236}">
                <a16:creationId xmlns:a16="http://schemas.microsoft.com/office/drawing/2014/main" id="{C4F97345-F2C7-5B6B-1165-E6A832E2FE6E}"/>
              </a:ext>
            </a:extLst>
          </p:cNvPr>
          <p:cNvSpPr>
            <a:spLocks noChangeArrowheads="1"/>
          </p:cNvSpPr>
          <p:nvPr/>
        </p:nvSpPr>
        <p:spPr bwMode="auto">
          <a:xfrm>
            <a:off x="579438" y="3482975"/>
            <a:ext cx="2392362" cy="3200400"/>
          </a:xfrm>
          <a:prstGeom prst="rect">
            <a:avLst/>
          </a:prstGeom>
          <a:solidFill>
            <a:srgbClr val="4A452A"/>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chemeClr val="bg1"/>
                </a:solidFill>
              </a:rPr>
              <a:t>&gt;&gt;&gt; river = "Arno“</a:t>
            </a:r>
          </a:p>
          <a:p>
            <a:pPr eaLnBrk="1" hangingPunct="1"/>
            <a:r>
              <a:rPr lang="en-US" altLang="en-US" dirty="0">
                <a:solidFill>
                  <a:schemeClr val="bg1"/>
                </a:solidFill>
              </a:rPr>
              <a:t>&gt;&gt;&gt; river</a:t>
            </a:r>
          </a:p>
          <a:p>
            <a:pPr eaLnBrk="1" hangingPunct="1"/>
            <a:r>
              <a:rPr lang="en-US" altLang="en-US" dirty="0">
                <a:solidFill>
                  <a:srgbClr val="009900"/>
                </a:solidFill>
              </a:rPr>
              <a:t>'Arno‘</a:t>
            </a:r>
            <a:endParaRPr lang="en-US" altLang="en-US" dirty="0"/>
          </a:p>
          <a:p>
            <a:pPr eaLnBrk="1" hangingPunct="1"/>
            <a:r>
              <a:rPr lang="en-US" altLang="en-US" dirty="0">
                <a:solidFill>
                  <a:schemeClr val="bg1"/>
                </a:solidFill>
              </a:rPr>
              <a:t>&gt;&gt;&gt; id(river)</a:t>
            </a:r>
          </a:p>
          <a:p>
            <a:pPr eaLnBrk="1" hangingPunct="1"/>
            <a:r>
              <a:rPr lang="en-US" altLang="en-US" dirty="0">
                <a:solidFill>
                  <a:srgbClr val="009900"/>
                </a:solidFill>
              </a:rPr>
              <a:t>15446688</a:t>
            </a:r>
          </a:p>
          <a:p>
            <a:pPr eaLnBrk="1" hangingPunct="1"/>
            <a:r>
              <a:rPr lang="en-US" altLang="en-US" dirty="0">
                <a:solidFill>
                  <a:schemeClr val="bg1"/>
                </a:solidFill>
              </a:rPr>
              <a:t>&gt;&gt;&gt; type(river)</a:t>
            </a:r>
          </a:p>
          <a:p>
            <a:pPr eaLnBrk="1" hangingPunct="1"/>
            <a:r>
              <a:rPr lang="en-US" altLang="en-US" dirty="0">
                <a:solidFill>
                  <a:srgbClr val="009900"/>
                </a:solidFill>
              </a:rPr>
              <a:t>&lt;type 'str'&gt;</a:t>
            </a:r>
          </a:p>
          <a:p>
            <a:pPr eaLnBrk="1" hangingPunct="1"/>
            <a:r>
              <a:rPr lang="en-US" altLang="en-US" dirty="0">
                <a:solidFill>
                  <a:schemeClr val="bg1"/>
                </a:solidFill>
              </a:rPr>
              <a:t>&gt;&gt;&gt; river = 96</a:t>
            </a:r>
            <a:br>
              <a:rPr lang="en-US" altLang="en-US" dirty="0">
                <a:solidFill>
                  <a:schemeClr val="bg1"/>
                </a:solidFill>
              </a:rPr>
            </a:br>
            <a:r>
              <a:rPr lang="en-US" altLang="en-US" dirty="0">
                <a:solidFill>
                  <a:schemeClr val="bg1"/>
                </a:solidFill>
              </a:rPr>
              <a:t>&gt;&gt;&gt; type(river)</a:t>
            </a:r>
            <a:br>
              <a:rPr lang="en-US" altLang="en-US" dirty="0"/>
            </a:br>
            <a:r>
              <a:rPr lang="en-US" altLang="en-US" dirty="0">
                <a:solidFill>
                  <a:srgbClr val="009900"/>
                </a:solidFill>
              </a:rPr>
              <a:t>&lt;type ‘int’&gt;</a:t>
            </a:r>
          </a:p>
        </p:txBody>
      </p:sp>
      <p:sp>
        <p:nvSpPr>
          <p:cNvPr id="133127" name="Line 7">
            <a:extLst>
              <a:ext uri="{FF2B5EF4-FFF2-40B4-BE49-F238E27FC236}">
                <a16:creationId xmlns:a16="http://schemas.microsoft.com/office/drawing/2014/main" id="{FD96664D-9DD3-22D3-D314-31C6E92B88DB}"/>
              </a:ext>
            </a:extLst>
          </p:cNvPr>
          <p:cNvSpPr>
            <a:spLocks noChangeShapeType="1"/>
          </p:cNvSpPr>
          <p:nvPr/>
        </p:nvSpPr>
        <p:spPr bwMode="auto">
          <a:xfrm flipH="1">
            <a:off x="2070100" y="5802313"/>
            <a:ext cx="2209800" cy="533400"/>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highlight>
                <a:srgbClr val="FFFF00"/>
              </a:highlight>
            </a:endParaRPr>
          </a:p>
        </p:txBody>
      </p:sp>
      <p:sp>
        <p:nvSpPr>
          <p:cNvPr id="133128" name="Text Box 8">
            <a:extLst>
              <a:ext uri="{FF2B5EF4-FFF2-40B4-BE49-F238E27FC236}">
                <a16:creationId xmlns:a16="http://schemas.microsoft.com/office/drawing/2014/main" id="{60141CAC-81BC-2C2D-B891-CCA26DAF362A}"/>
              </a:ext>
            </a:extLst>
          </p:cNvPr>
          <p:cNvSpPr txBox="1">
            <a:spLocks noChangeArrowheads="1"/>
          </p:cNvSpPr>
          <p:nvPr/>
        </p:nvSpPr>
        <p:spPr bwMode="auto">
          <a:xfrm>
            <a:off x="4340225" y="5534025"/>
            <a:ext cx="304482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altLang="en-US" dirty="0">
                <a:solidFill>
                  <a:schemeClr val="accent1"/>
                </a:solidFill>
              </a:rPr>
              <a:t>Dynamically typed variables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312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2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2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2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312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3125">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31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3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2550E-0E5A-C033-3D24-729175B4B9E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5C5E399-7534-8868-35C4-F09931D0E1F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99672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D46E65-A0BA-E0D2-6332-C04CDDCF6CA8}"/>
              </a:ext>
            </a:extLst>
          </p:cNvPr>
          <p:cNvSpPr>
            <a:spLocks noGrp="1"/>
          </p:cNvSpPr>
          <p:nvPr>
            <p:ph idx="1"/>
          </p:nvPr>
        </p:nvSpPr>
        <p:spPr>
          <a:xfrm>
            <a:off x="628650" y="76200"/>
            <a:ext cx="7886700" cy="6781800"/>
          </a:xfrm>
        </p:spPr>
        <p:txBody>
          <a:bodyPr/>
          <a:lstStyle/>
          <a:p>
            <a:pPr marL="0" indent="0" algn="ctr">
              <a:buNone/>
            </a:pPr>
            <a:endParaRPr lang="en-US" sz="8000" dirty="0"/>
          </a:p>
          <a:p>
            <a:pPr marL="0" indent="0" algn="ctr">
              <a:buNone/>
            </a:pPr>
            <a:endParaRPr lang="en-US" sz="8000" dirty="0"/>
          </a:p>
          <a:p>
            <a:pPr marL="0" indent="0" algn="ctr">
              <a:buNone/>
            </a:pPr>
            <a:r>
              <a:rPr lang="en-US" sz="8000" dirty="0"/>
              <a:t>Built-ins Part 1</a:t>
            </a:r>
          </a:p>
        </p:txBody>
      </p:sp>
    </p:spTree>
    <p:extLst>
      <p:ext uri="{BB962C8B-B14F-4D97-AF65-F5344CB8AC3E}">
        <p14:creationId xmlns:p14="http://schemas.microsoft.com/office/powerpoint/2010/main" val="1879139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4" name="Rectangle 1">
            <a:extLst>
              <a:ext uri="{FF2B5EF4-FFF2-40B4-BE49-F238E27FC236}">
                <a16:creationId xmlns:a16="http://schemas.microsoft.com/office/drawing/2014/main" id="{1E7B6920-06D8-F1A7-B578-92CF95D96BFF}"/>
              </a:ext>
            </a:extLst>
          </p:cNvPr>
          <p:cNvSpPr>
            <a:spLocks noChangeArrowheads="1"/>
          </p:cNvSpPr>
          <p:nvPr/>
        </p:nvSpPr>
        <p:spPr bwMode="auto">
          <a:xfrm>
            <a:off x="838200" y="4419600"/>
            <a:ext cx="7772400"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defRPr/>
            </a:pPr>
            <a:r>
              <a:rPr lang="en-US" altLang="en-US" sz="1400" dirty="0">
                <a:solidFill>
                  <a:srgbClr val="B8B8B8"/>
                </a:solidFill>
              </a:rPr>
              <a:t>1. </a:t>
            </a:r>
            <a:r>
              <a:rPr lang="en-US" altLang="en-US" sz="1400" i="1" dirty="0">
                <a:solidFill>
                  <a:srgbClr val="B8B8B8"/>
                </a:solidFill>
              </a:rPr>
              <a:t>Case-sensitive</a:t>
            </a:r>
            <a:r>
              <a:rPr lang="en-US" altLang="en-US" sz="1400" dirty="0">
                <a:solidFill>
                  <a:srgbClr val="B8B8B8"/>
                </a:solidFill>
              </a:rPr>
              <a:t>                             Do this:   </a:t>
            </a:r>
            <a:r>
              <a:rPr lang="en-US" altLang="en-US" sz="1400" b="1" dirty="0">
                <a:solidFill>
                  <a:srgbClr val="B8B8B8"/>
                </a:solidFill>
              </a:rPr>
              <a:t>if                                       </a:t>
            </a:r>
            <a:r>
              <a:rPr lang="en-US" altLang="en-US" sz="1400" dirty="0">
                <a:solidFill>
                  <a:srgbClr val="B8B8B8"/>
                </a:solidFill>
              </a:rPr>
              <a:t> Don’t do this:</a:t>
            </a:r>
            <a:r>
              <a:rPr lang="en-US" altLang="en-US" sz="1400" b="1" dirty="0">
                <a:solidFill>
                  <a:srgbClr val="B8B8B8"/>
                </a:solidFill>
              </a:rPr>
              <a:t>   IF </a:t>
            </a:r>
            <a:r>
              <a:rPr lang="en-US" altLang="en-US" sz="1400" dirty="0">
                <a:solidFill>
                  <a:srgbClr val="B8B8B8"/>
                </a:solidFill>
              </a:rPr>
              <a:t> or </a:t>
            </a:r>
            <a:r>
              <a:rPr lang="en-US" altLang="en-US" sz="1400" b="1" dirty="0">
                <a:solidFill>
                  <a:srgbClr val="B8B8B8"/>
                </a:solidFill>
              </a:rPr>
              <a:t>  If.</a:t>
            </a:r>
            <a:endParaRPr lang="en-US" altLang="en-US" sz="1200" dirty="0">
              <a:solidFill>
                <a:srgbClr val="B8B8B8"/>
              </a:solidFill>
            </a:endParaRPr>
          </a:p>
        </p:txBody>
      </p:sp>
      <p:sp>
        <p:nvSpPr>
          <p:cNvPr id="29698" name="Rectangle 2">
            <a:extLst>
              <a:ext uri="{FF2B5EF4-FFF2-40B4-BE49-F238E27FC236}">
                <a16:creationId xmlns:a16="http://schemas.microsoft.com/office/drawing/2014/main" id="{BAED0490-12A9-E6F4-A5E0-372722B930B2}"/>
              </a:ext>
            </a:extLst>
          </p:cNvPr>
          <p:cNvSpPr>
            <a:spLocks noGrp="1" noChangeArrowheads="1"/>
          </p:cNvSpPr>
          <p:nvPr>
            <p:ph type="title"/>
          </p:nvPr>
        </p:nvSpPr>
        <p:spPr>
          <a:xfrm>
            <a:off x="381000" y="98425"/>
            <a:ext cx="7886700" cy="1325563"/>
          </a:xfrm>
        </p:spPr>
        <p:txBody>
          <a:bodyPr/>
          <a:lstStyle/>
          <a:p>
            <a:pPr eaLnBrk="1" hangingPunct="1">
              <a:defRPr/>
            </a:pPr>
            <a:r>
              <a:rPr lang="en-US" altLang="en-US" sz="3600" dirty="0"/>
              <a:t>Python Keywords</a:t>
            </a:r>
          </a:p>
        </p:txBody>
      </p:sp>
      <p:sp>
        <p:nvSpPr>
          <p:cNvPr id="29701" name="Rectangle 4">
            <a:extLst>
              <a:ext uri="{FF2B5EF4-FFF2-40B4-BE49-F238E27FC236}">
                <a16:creationId xmlns:a16="http://schemas.microsoft.com/office/drawing/2014/main" id="{975BC7C9-24FB-7DCB-CC0D-A94FD3CA4930}"/>
              </a:ext>
            </a:extLst>
          </p:cNvPr>
          <p:cNvSpPr>
            <a:spLocks noChangeArrowheads="1"/>
          </p:cNvSpPr>
          <p:nvPr/>
        </p:nvSpPr>
        <p:spPr bwMode="auto">
          <a:xfrm>
            <a:off x="914401" y="5561010"/>
            <a:ext cx="3733800" cy="1020135"/>
          </a:xfrm>
          <a:prstGeom prst="rect">
            <a:avLst/>
          </a:prstGeom>
          <a:solidFill>
            <a:srgbClr val="4A452A"/>
          </a:solidFill>
          <a:ln w="9525">
            <a:solidFill>
              <a:schemeClr val="tx1"/>
            </a:solidFill>
            <a:miter lim="800000"/>
            <a:headEnd/>
            <a:tailEnd/>
          </a:ln>
          <a:effectLst/>
        </p:spPr>
        <p:txBody>
          <a:bodyPr wrap="none"/>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dirty="0">
                <a:solidFill>
                  <a:schemeClr val="bg1"/>
                </a:solidFill>
              </a:rPr>
              <a:t>&gt;&gt;&gt; def = "poised"</a:t>
            </a:r>
            <a:br>
              <a:rPr lang="en-US" altLang="en-US" sz="1200" dirty="0"/>
            </a:br>
            <a:r>
              <a:rPr lang="en-US" altLang="en-US" sz="1200" dirty="0">
                <a:solidFill>
                  <a:srgbClr val="FF8F8F"/>
                </a:solidFill>
              </a:rPr>
              <a:t>Traceback ( File "&lt;interactive input&gt;", line 1</a:t>
            </a:r>
            <a:br>
              <a:rPr lang="en-US" altLang="en-US" sz="1200" dirty="0">
                <a:solidFill>
                  <a:srgbClr val="FF8F8F"/>
                </a:solidFill>
              </a:rPr>
            </a:br>
            <a:r>
              <a:rPr lang="en-US" altLang="en-US" sz="1200" dirty="0">
                <a:solidFill>
                  <a:srgbClr val="FF8F8F"/>
                </a:solidFill>
              </a:rPr>
              <a:t>def = "poised"</a:t>
            </a:r>
            <a:br>
              <a:rPr lang="en-US" altLang="en-US" sz="1200" dirty="0">
                <a:solidFill>
                  <a:srgbClr val="FF8F8F"/>
                </a:solidFill>
              </a:rPr>
            </a:br>
            <a:r>
              <a:rPr lang="en-US" altLang="en-US" sz="1200" dirty="0">
                <a:solidFill>
                  <a:srgbClr val="FF8F8F"/>
                </a:solidFill>
              </a:rPr>
              <a:t>      ^</a:t>
            </a:r>
            <a:br>
              <a:rPr lang="en-US" altLang="en-US" sz="1200" dirty="0">
                <a:solidFill>
                  <a:srgbClr val="FF8F8F"/>
                </a:solidFill>
              </a:rPr>
            </a:br>
            <a:r>
              <a:rPr lang="en-US" altLang="en-US" sz="1200" dirty="0" err="1">
                <a:solidFill>
                  <a:srgbClr val="FF8F8F"/>
                </a:solidFill>
              </a:rPr>
              <a:t>SyntaxError</a:t>
            </a:r>
            <a:r>
              <a:rPr lang="en-US" altLang="en-US" sz="1200" dirty="0">
                <a:solidFill>
                  <a:srgbClr val="FF8F8F"/>
                </a:solidFill>
              </a:rPr>
              <a:t>: invalid syntax </a:t>
            </a:r>
          </a:p>
        </p:txBody>
      </p:sp>
      <p:sp>
        <p:nvSpPr>
          <p:cNvPr id="29705" name="Rectangle 1">
            <a:extLst>
              <a:ext uri="{FF2B5EF4-FFF2-40B4-BE49-F238E27FC236}">
                <a16:creationId xmlns:a16="http://schemas.microsoft.com/office/drawing/2014/main" id="{8166C196-DACC-D2AF-BA20-34D5791240CA}"/>
              </a:ext>
            </a:extLst>
          </p:cNvPr>
          <p:cNvSpPr>
            <a:spLocks noChangeArrowheads="1"/>
          </p:cNvSpPr>
          <p:nvPr/>
        </p:nvSpPr>
        <p:spPr bwMode="auto">
          <a:xfrm>
            <a:off x="935038" y="3287713"/>
            <a:ext cx="51054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buFont typeface="Arial" panose="020B0604020202020204" pitchFamily="34" charset="0"/>
              <a:buChar char="•"/>
            </a:pPr>
            <a:r>
              <a:rPr lang="en-US" altLang="en-US" sz="1600"/>
              <a:t>have special meaning in Python</a:t>
            </a:r>
          </a:p>
          <a:p>
            <a:pPr eaLnBrk="1" hangingPunct="1">
              <a:lnSpc>
                <a:spcPct val="80000"/>
              </a:lnSpc>
              <a:buFont typeface="Arial" panose="020B0604020202020204" pitchFamily="34" charset="0"/>
              <a:buChar char="•"/>
            </a:pPr>
            <a:endParaRPr lang="en-US" altLang="en-US" sz="1600"/>
          </a:p>
          <a:p>
            <a:pPr eaLnBrk="1" hangingPunct="1">
              <a:lnSpc>
                <a:spcPct val="80000"/>
              </a:lnSpc>
              <a:buFont typeface="Arial" panose="020B0604020202020204" pitchFamily="34" charset="0"/>
              <a:buChar char="•"/>
            </a:pPr>
            <a:r>
              <a:rPr lang="en-US" altLang="en-US" sz="1600"/>
              <a:t>may </a:t>
            </a:r>
            <a:r>
              <a:rPr lang="en-US" altLang="en-US" sz="1600" i="1"/>
              <a:t>not</a:t>
            </a:r>
            <a:r>
              <a:rPr lang="en-US" altLang="en-US" sz="1600"/>
              <a:t> be used as variable names:</a:t>
            </a:r>
            <a:endParaRPr lang="en-US" altLang="en-US" sz="1400"/>
          </a:p>
        </p:txBody>
      </p:sp>
      <p:pic>
        <p:nvPicPr>
          <p:cNvPr id="4" name="Picture 3">
            <a:extLst>
              <a:ext uri="{FF2B5EF4-FFF2-40B4-BE49-F238E27FC236}">
                <a16:creationId xmlns:a16="http://schemas.microsoft.com/office/drawing/2014/main" id="{FF920ACD-CC01-A51E-27B2-B246ABD24479}"/>
              </a:ext>
            </a:extLst>
          </p:cNvPr>
          <p:cNvPicPr>
            <a:picLocks noChangeAspect="1"/>
          </p:cNvPicPr>
          <p:nvPr/>
        </p:nvPicPr>
        <p:blipFill>
          <a:blip r:embed="rId3"/>
          <a:stretch>
            <a:fillRect/>
          </a:stretch>
        </p:blipFill>
        <p:spPr>
          <a:xfrm>
            <a:off x="876300" y="1216820"/>
            <a:ext cx="5838825" cy="2847975"/>
          </a:xfrm>
          <a:prstGeom prst="rect">
            <a:avLst/>
          </a:prstGeom>
        </p:spPr>
      </p:pic>
      <p:sp>
        <p:nvSpPr>
          <p:cNvPr id="5" name="Rectangle 4">
            <a:extLst>
              <a:ext uri="{FF2B5EF4-FFF2-40B4-BE49-F238E27FC236}">
                <a16:creationId xmlns:a16="http://schemas.microsoft.com/office/drawing/2014/main" id="{6551C9FD-D596-AD75-19AD-475164B87668}"/>
              </a:ext>
            </a:extLst>
          </p:cNvPr>
          <p:cNvSpPr/>
          <p:nvPr/>
        </p:nvSpPr>
        <p:spPr>
          <a:xfrm>
            <a:off x="914400" y="2001672"/>
            <a:ext cx="457200" cy="63738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
            <a:extLst>
              <a:ext uri="{FF2B5EF4-FFF2-40B4-BE49-F238E27FC236}">
                <a16:creationId xmlns:a16="http://schemas.microsoft.com/office/drawing/2014/main" id="{1600DC49-48F3-3B41-ECF9-D42180E5EA30}"/>
              </a:ext>
            </a:extLst>
          </p:cNvPr>
          <p:cNvSpPr>
            <a:spLocks noChangeArrowheads="1"/>
          </p:cNvSpPr>
          <p:nvPr/>
        </p:nvSpPr>
        <p:spPr bwMode="auto">
          <a:xfrm>
            <a:off x="838200" y="4876800"/>
            <a:ext cx="5105400"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defRPr/>
            </a:pPr>
            <a:r>
              <a:rPr lang="en-US" altLang="en-US" sz="1400" dirty="0">
                <a:solidFill>
                  <a:srgbClr val="B8B8B8"/>
                </a:solidFill>
              </a:rPr>
              <a:t>2. </a:t>
            </a:r>
            <a:r>
              <a:rPr lang="en-US" altLang="en-US" sz="1400" i="1" dirty="0">
                <a:solidFill>
                  <a:srgbClr val="B8B8B8"/>
                </a:solidFill>
              </a:rPr>
              <a:t>All lower case,</a:t>
            </a:r>
            <a:r>
              <a:rPr lang="en-US" altLang="en-US" sz="1400" dirty="0">
                <a:solidFill>
                  <a:srgbClr val="B8B8B8"/>
                </a:solidFill>
              </a:rPr>
              <a:t> except True, False, and None.</a:t>
            </a:r>
            <a:endParaRPr lang="en-US" altLang="en-US" sz="1200" dirty="0">
              <a:solidFill>
                <a:srgbClr val="B8B8B8"/>
              </a:solidFill>
            </a:endParaRPr>
          </a:p>
        </p:txBody>
      </p:sp>
      <p:sp>
        <p:nvSpPr>
          <p:cNvPr id="8" name="Rectangle 1">
            <a:extLst>
              <a:ext uri="{FF2B5EF4-FFF2-40B4-BE49-F238E27FC236}">
                <a16:creationId xmlns:a16="http://schemas.microsoft.com/office/drawing/2014/main" id="{AE1A4C54-AD6C-8938-07AF-E1E26A65A5B5}"/>
              </a:ext>
            </a:extLst>
          </p:cNvPr>
          <p:cNvSpPr>
            <a:spLocks noChangeArrowheads="1"/>
          </p:cNvSpPr>
          <p:nvPr/>
        </p:nvSpPr>
        <p:spPr bwMode="auto">
          <a:xfrm>
            <a:off x="838200" y="5297912"/>
            <a:ext cx="5105400"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defRPr/>
            </a:pPr>
            <a:r>
              <a:rPr lang="en-US" altLang="en-US" sz="1400" dirty="0">
                <a:solidFill>
                  <a:srgbClr val="B8B8B8"/>
                </a:solidFill>
              </a:rPr>
              <a:t>3. Can't be used as variable name.</a:t>
            </a:r>
            <a:endParaRPr lang="en-US" altLang="en-US" sz="1200" dirty="0">
              <a:solidFill>
                <a:srgbClr val="B8B8B8"/>
              </a:solidFill>
            </a:endParaRPr>
          </a:p>
        </p:txBody>
      </p:sp>
      <p:pic>
        <p:nvPicPr>
          <p:cNvPr id="2" name="Graphic 1" descr="Close outline">
            <a:extLst>
              <a:ext uri="{FF2B5EF4-FFF2-40B4-BE49-F238E27FC236}">
                <a16:creationId xmlns:a16="http://schemas.microsoft.com/office/drawing/2014/main" id="{DEAD2926-D627-573C-A862-E6B82E79F5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05800" y="4072733"/>
            <a:ext cx="914400" cy="914400"/>
          </a:xfrm>
          <a:prstGeom prst="rect">
            <a:avLst/>
          </a:prstGeom>
        </p:spPr>
      </p:pic>
      <p:pic>
        <p:nvPicPr>
          <p:cNvPr id="3" name="Graphic 2" descr="Checkmark outline">
            <a:extLst>
              <a:ext uri="{FF2B5EF4-FFF2-40B4-BE49-F238E27FC236}">
                <a16:creationId xmlns:a16="http://schemas.microsoft.com/office/drawing/2014/main" id="{FB72DBDD-1594-11E7-416A-AF2E0191F3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12547" y="403949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4" grpId="0"/>
      <p:bldP spid="29701" grpId="0" animBg="1"/>
      <p:bldP spid="5" grpId="0" animBg="1"/>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FACA-068E-4EF0-29A6-1BC62A39DD39}"/>
              </a:ext>
            </a:extLst>
          </p:cNvPr>
          <p:cNvSpPr>
            <a:spLocks noGrp="1"/>
          </p:cNvSpPr>
          <p:nvPr>
            <p:ph type="title"/>
          </p:nvPr>
        </p:nvSpPr>
        <p:spPr/>
        <p:txBody>
          <a:bodyPr/>
          <a:lstStyle/>
          <a:p>
            <a:r>
              <a:rPr lang="en-US" dirty="0"/>
              <a:t>ArcGIS Pro Python window</a:t>
            </a:r>
          </a:p>
        </p:txBody>
      </p:sp>
      <p:pic>
        <p:nvPicPr>
          <p:cNvPr id="73730" name="Picture 2">
            <a:extLst>
              <a:ext uri="{FF2B5EF4-FFF2-40B4-BE49-F238E27FC236}">
                <a16:creationId xmlns:a16="http://schemas.microsoft.com/office/drawing/2014/main" id="{5940DB60-E5BB-8CA3-9E6C-8166F3952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64632"/>
            <a:ext cx="2895600" cy="1809750"/>
          </a:xfrm>
          <a:prstGeom prst="rect">
            <a:avLst/>
          </a:prstGeom>
          <a:noFill/>
          <a:extLst>
            <a:ext uri="{909E8E84-426E-40DD-AFC4-6F175D3DCCD1}">
              <a14:hiddenFill xmlns:a14="http://schemas.microsoft.com/office/drawing/2010/main">
                <a:solidFill>
                  <a:srgbClr val="FFFFFF"/>
                </a:solidFill>
              </a14:hiddenFill>
            </a:ext>
          </a:extLst>
        </p:spPr>
      </p:pic>
      <p:pic>
        <p:nvPicPr>
          <p:cNvPr id="73732" name="Picture 4">
            <a:extLst>
              <a:ext uri="{FF2B5EF4-FFF2-40B4-BE49-F238E27FC236}">
                <a16:creationId xmlns:a16="http://schemas.microsoft.com/office/drawing/2014/main" id="{B7E6560D-CCF2-2921-60CC-F01E075F9D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 y="4171950"/>
            <a:ext cx="4257675" cy="154305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3C30BA53-2ED8-FEED-3BCB-A7BBB069DCB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107941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028FF357-A3BB-3048-221C-3B17E84E2E51}"/>
              </a:ext>
            </a:extLst>
          </p:cNvPr>
          <p:cNvSpPr>
            <a:spLocks noGrp="1"/>
          </p:cNvSpPr>
          <p:nvPr>
            <p:ph type="title"/>
          </p:nvPr>
        </p:nvSpPr>
        <p:spPr/>
        <p:txBody>
          <a:bodyPr/>
          <a:lstStyle/>
          <a:p>
            <a:pPr eaLnBrk="1" hangingPunct="1">
              <a:defRPr/>
            </a:pPr>
            <a:r>
              <a:rPr lang="en-US" altLang="en-US" dirty="0"/>
              <a:t>Built-ins exceptions</a:t>
            </a:r>
          </a:p>
        </p:txBody>
      </p:sp>
      <p:sp>
        <p:nvSpPr>
          <p:cNvPr id="50179" name="Content Placeholder 2">
            <a:extLst>
              <a:ext uri="{FF2B5EF4-FFF2-40B4-BE49-F238E27FC236}">
                <a16:creationId xmlns:a16="http://schemas.microsoft.com/office/drawing/2014/main" id="{E1831F41-DEFF-5E66-EC35-426E5D5AAD7B}"/>
              </a:ext>
            </a:extLst>
          </p:cNvPr>
          <p:cNvSpPr>
            <a:spLocks noGrp="1"/>
          </p:cNvSpPr>
          <p:nvPr>
            <p:ph idx="1"/>
          </p:nvPr>
        </p:nvSpPr>
        <p:spPr>
          <a:xfrm>
            <a:off x="628650" y="1371600"/>
            <a:ext cx="7886700" cy="4351338"/>
          </a:xfrm>
        </p:spPr>
        <p:txBody>
          <a:bodyPr/>
          <a:lstStyle/>
          <a:p>
            <a:pPr marL="457200" lvl="1" indent="-457200" eaLnBrk="1" hangingPunct="1"/>
            <a:r>
              <a:rPr lang="en-US" altLang="en-US" dirty="0"/>
              <a:t>Exceptions: common errors that Python can identify automatically. </a:t>
            </a:r>
            <a:br>
              <a:rPr lang="en-US" altLang="en-US" dirty="0"/>
            </a:br>
            <a:endParaRPr lang="en-US" altLang="en-US" dirty="0"/>
          </a:p>
          <a:p>
            <a:pPr marL="457200" lvl="1" indent="-457200" eaLnBrk="1" hangingPunct="1"/>
            <a:r>
              <a:rPr lang="en-US" altLang="en-US" dirty="0"/>
              <a:t>An exception is </a:t>
            </a:r>
            <a:r>
              <a:rPr lang="en-US" altLang="en-US" i="1" dirty="0"/>
              <a:t>thrown</a:t>
            </a:r>
            <a:r>
              <a:rPr lang="en-US" altLang="en-US" dirty="0"/>
              <a:t> when one of these errors is detected. </a:t>
            </a:r>
            <a:br>
              <a:rPr lang="en-US" altLang="en-US" dirty="0"/>
            </a:br>
            <a:endParaRPr lang="en-US" altLang="en-US" dirty="0"/>
          </a:p>
          <a:p>
            <a:pPr marL="457200" lvl="1" indent="-457200" eaLnBrk="1" hangingPunct="1"/>
            <a:r>
              <a:rPr lang="en-US" altLang="en-US" dirty="0"/>
              <a:t>A </a:t>
            </a:r>
            <a:r>
              <a:rPr lang="en-US" altLang="en-US" i="1" dirty="0"/>
              <a:t>traceback message</a:t>
            </a:r>
            <a:r>
              <a:rPr lang="en-US" altLang="en-US" dirty="0"/>
              <a:t> is generated and printed in the Interactive Window</a:t>
            </a:r>
          </a:p>
          <a:p>
            <a:pPr marL="457200" lvl="1" indent="-457200" eaLnBrk="1" hangingPunct="1"/>
            <a:endParaRPr lang="en-US" altLang="en-US" dirty="0"/>
          </a:p>
          <a:p>
            <a:pPr marL="457200" lvl="1" indent="-457200" eaLnBrk="1" hangingPunct="1"/>
            <a:r>
              <a:rPr lang="en-US" altLang="en-US" dirty="0"/>
              <a:t>The ‘bad’ script will stop running when an exception is printed.</a:t>
            </a:r>
            <a:br>
              <a:rPr lang="en-US" altLang="en-US" dirty="0"/>
            </a:br>
            <a:endParaRPr lang="en-US" altLang="en-US" dirty="0"/>
          </a:p>
          <a:p>
            <a:pPr marL="457200" lvl="1" indent="-457200" eaLnBrk="1" hangingPunct="1"/>
            <a:r>
              <a:rPr lang="en-US" altLang="en-US" dirty="0"/>
              <a:t>Examples: </a:t>
            </a:r>
            <a:r>
              <a:rPr lang="en-US" altLang="en-US" dirty="0" err="1"/>
              <a:t>SnytaxError</a:t>
            </a:r>
            <a:r>
              <a:rPr lang="en-US" altLang="en-US" dirty="0"/>
              <a:t>, </a:t>
            </a:r>
            <a:r>
              <a:rPr lang="en-US" altLang="en-US" dirty="0" err="1"/>
              <a:t>TypeError</a:t>
            </a:r>
            <a:r>
              <a:rPr lang="en-US" altLang="en-US" dirty="0"/>
              <a:t>, </a:t>
            </a:r>
            <a:r>
              <a:rPr lang="en-US" altLang="en-US" dirty="0" err="1"/>
              <a:t>NameError</a:t>
            </a:r>
            <a:endParaRPr lang="en-US" altLang="en-US" dirty="0"/>
          </a:p>
          <a:p>
            <a:pPr marL="0" indent="0" eaLnBrk="1" hangingPunct="1">
              <a:buFontTx/>
              <a:buNone/>
            </a:pPr>
            <a:endParaRPr lang="en-US" altLang="en-US" dirty="0"/>
          </a:p>
        </p:txBody>
      </p:sp>
      <p:sp>
        <p:nvSpPr>
          <p:cNvPr id="3" name="TextBox 2">
            <a:extLst>
              <a:ext uri="{FF2B5EF4-FFF2-40B4-BE49-F238E27FC236}">
                <a16:creationId xmlns:a16="http://schemas.microsoft.com/office/drawing/2014/main" id="{67DFEA59-0AEE-0917-2AB6-8E78887BB052}"/>
              </a:ext>
            </a:extLst>
          </p:cNvPr>
          <p:cNvSpPr txBox="1"/>
          <p:nvPr/>
        </p:nvSpPr>
        <p:spPr>
          <a:xfrm>
            <a:off x="228600" y="4062413"/>
            <a:ext cx="8839199" cy="1169551"/>
          </a:xfrm>
          <a:prstGeom prst="rect">
            <a:avLst/>
          </a:prstGeom>
          <a:noFill/>
        </p:spPr>
        <p:txBody>
          <a:bodyPr wrap="square">
            <a:spAutoFit/>
          </a:bodyPr>
          <a:lstStyle/>
          <a:p>
            <a:r>
              <a:rPr lang="en-US" sz="1000" dirty="0">
                <a:solidFill>
                  <a:schemeClr val="bg1"/>
                </a:solidFill>
              </a:rPr>
              <a:t>&gt;&gt;&gt; "a" + 1</a:t>
            </a:r>
          </a:p>
          <a:p>
            <a:r>
              <a:rPr lang="en-US" sz="1000" dirty="0">
                <a:solidFill>
                  <a:schemeClr val="bg1"/>
                </a:solidFill>
              </a:rPr>
              <a:t>Traceback (most recent call last):</a:t>
            </a:r>
          </a:p>
          <a:p>
            <a:r>
              <a:rPr lang="en-US" sz="1000" dirty="0">
                <a:solidFill>
                  <a:schemeClr val="bg1"/>
                </a:solidFill>
              </a:rPr>
              <a:t>  File "C:\Users\lgtateos\AppData\Local\ESRI\conda\envs\arcgispro-py3-clone\lib\site-packages\IPython\core\interactiveshell.py", line 3437, in </a:t>
            </a:r>
            <a:r>
              <a:rPr lang="en-US" sz="1000" dirty="0" err="1">
                <a:solidFill>
                  <a:schemeClr val="bg1"/>
                </a:solidFill>
              </a:rPr>
              <a:t>run_code</a:t>
            </a:r>
            <a:endParaRPr lang="en-US" sz="1000" dirty="0">
              <a:solidFill>
                <a:schemeClr val="bg1"/>
              </a:solidFill>
            </a:endParaRPr>
          </a:p>
          <a:p>
            <a:r>
              <a:rPr lang="en-US" sz="1000" dirty="0">
                <a:solidFill>
                  <a:schemeClr val="bg1"/>
                </a:solidFill>
              </a:rPr>
              <a:t>    exec(</a:t>
            </a:r>
            <a:r>
              <a:rPr lang="en-US" sz="1000" dirty="0" err="1">
                <a:solidFill>
                  <a:schemeClr val="bg1"/>
                </a:solidFill>
              </a:rPr>
              <a:t>code_obj</a:t>
            </a:r>
            <a:r>
              <a:rPr lang="en-US" sz="1000" dirty="0">
                <a:solidFill>
                  <a:schemeClr val="bg1"/>
                </a:solidFill>
              </a:rPr>
              <a:t>, </a:t>
            </a:r>
            <a:r>
              <a:rPr lang="en-US" sz="1000" dirty="0" err="1">
                <a:solidFill>
                  <a:schemeClr val="bg1"/>
                </a:solidFill>
              </a:rPr>
              <a:t>self.user_global_ns</a:t>
            </a:r>
            <a:r>
              <a:rPr lang="en-US" sz="1000" dirty="0">
                <a:solidFill>
                  <a:schemeClr val="bg1"/>
                </a:solidFill>
              </a:rPr>
              <a:t>, </a:t>
            </a:r>
            <a:r>
              <a:rPr lang="en-US" sz="1000" dirty="0" err="1">
                <a:solidFill>
                  <a:schemeClr val="bg1"/>
                </a:solidFill>
              </a:rPr>
              <a:t>self.user_ns</a:t>
            </a:r>
            <a:r>
              <a:rPr lang="en-US" sz="1000" dirty="0">
                <a:solidFill>
                  <a:schemeClr val="bg1"/>
                </a:solidFill>
              </a:rPr>
              <a:t>)</a:t>
            </a:r>
          </a:p>
          <a:p>
            <a:r>
              <a:rPr lang="en-US" sz="1000" dirty="0">
                <a:solidFill>
                  <a:schemeClr val="bg1"/>
                </a:solidFill>
              </a:rPr>
              <a:t>  File "&lt;ipython-input-17-42f7d05b4f13&gt;", line 1, in &lt;module&gt;</a:t>
            </a:r>
          </a:p>
          <a:p>
            <a:r>
              <a:rPr lang="en-US" sz="1000" dirty="0">
                <a:solidFill>
                  <a:schemeClr val="bg1"/>
                </a:solidFill>
              </a:rPr>
              <a:t>    "a" + 1</a:t>
            </a:r>
          </a:p>
          <a:p>
            <a:r>
              <a:rPr lang="en-US" sz="1000" dirty="0" err="1">
                <a:solidFill>
                  <a:srgbClr val="BFBF00"/>
                </a:solidFill>
              </a:rPr>
              <a:t>TypeError</a:t>
            </a:r>
            <a:r>
              <a:rPr lang="en-US" sz="1000" dirty="0">
                <a:solidFill>
                  <a:schemeClr val="bg1"/>
                </a:solidFill>
              </a:rPr>
              <a:t>: can only concatenate str (not "int") to str</a:t>
            </a:r>
          </a:p>
        </p:txBody>
      </p:sp>
      <p:sp>
        <p:nvSpPr>
          <p:cNvPr id="5" name="TextBox 4">
            <a:extLst>
              <a:ext uri="{FF2B5EF4-FFF2-40B4-BE49-F238E27FC236}">
                <a16:creationId xmlns:a16="http://schemas.microsoft.com/office/drawing/2014/main" id="{C6862CDA-5E45-B621-F537-0358EF41B58C}"/>
              </a:ext>
            </a:extLst>
          </p:cNvPr>
          <p:cNvSpPr txBox="1"/>
          <p:nvPr/>
        </p:nvSpPr>
        <p:spPr>
          <a:xfrm>
            <a:off x="228600" y="5486400"/>
            <a:ext cx="9143999" cy="1169551"/>
          </a:xfrm>
          <a:prstGeom prst="rect">
            <a:avLst/>
          </a:prstGeom>
          <a:noFill/>
        </p:spPr>
        <p:txBody>
          <a:bodyPr wrap="square">
            <a:spAutoFit/>
          </a:bodyPr>
          <a:lstStyle/>
          <a:p>
            <a:r>
              <a:rPr lang="en-US" sz="1000" dirty="0">
                <a:solidFill>
                  <a:schemeClr val="bg1"/>
                </a:solidFill>
              </a:rPr>
              <a:t>giraffe</a:t>
            </a:r>
          </a:p>
          <a:p>
            <a:r>
              <a:rPr lang="en-US" sz="1000" dirty="0">
                <a:solidFill>
                  <a:schemeClr val="bg1"/>
                </a:solidFill>
              </a:rPr>
              <a:t>Traceback (most recent call last):</a:t>
            </a:r>
          </a:p>
          <a:p>
            <a:r>
              <a:rPr lang="en-US" sz="1000" dirty="0">
                <a:solidFill>
                  <a:schemeClr val="bg1"/>
                </a:solidFill>
              </a:rPr>
              <a:t>  File "C:\Users\lgtateos\AppData\Local\ESRI\conda\envs\arcgispro-py3-clone\lib\site-packages\IPython\core\interactiveshell.py", line 3437, in </a:t>
            </a:r>
            <a:r>
              <a:rPr lang="en-US" sz="1000" dirty="0" err="1">
                <a:solidFill>
                  <a:schemeClr val="bg1"/>
                </a:solidFill>
              </a:rPr>
              <a:t>run_code</a:t>
            </a:r>
            <a:endParaRPr lang="en-US" sz="1000" dirty="0">
              <a:solidFill>
                <a:schemeClr val="bg1"/>
              </a:solidFill>
            </a:endParaRPr>
          </a:p>
          <a:p>
            <a:r>
              <a:rPr lang="en-US" sz="1000" dirty="0">
                <a:solidFill>
                  <a:schemeClr val="bg1"/>
                </a:solidFill>
              </a:rPr>
              <a:t>    exec(</a:t>
            </a:r>
            <a:r>
              <a:rPr lang="en-US" sz="1000" dirty="0" err="1">
                <a:solidFill>
                  <a:schemeClr val="bg1"/>
                </a:solidFill>
              </a:rPr>
              <a:t>code_obj</a:t>
            </a:r>
            <a:r>
              <a:rPr lang="en-US" sz="1000" dirty="0">
                <a:solidFill>
                  <a:schemeClr val="bg1"/>
                </a:solidFill>
              </a:rPr>
              <a:t>, </a:t>
            </a:r>
            <a:r>
              <a:rPr lang="en-US" sz="1000" dirty="0" err="1">
                <a:solidFill>
                  <a:schemeClr val="bg1"/>
                </a:solidFill>
              </a:rPr>
              <a:t>self.user_global_ns</a:t>
            </a:r>
            <a:r>
              <a:rPr lang="en-US" sz="1000" dirty="0">
                <a:solidFill>
                  <a:schemeClr val="bg1"/>
                </a:solidFill>
              </a:rPr>
              <a:t>, </a:t>
            </a:r>
            <a:r>
              <a:rPr lang="en-US" sz="1000" dirty="0" err="1">
                <a:solidFill>
                  <a:schemeClr val="bg1"/>
                </a:solidFill>
              </a:rPr>
              <a:t>self.user_ns</a:t>
            </a:r>
            <a:r>
              <a:rPr lang="en-US" sz="1000" dirty="0">
                <a:solidFill>
                  <a:schemeClr val="bg1"/>
                </a:solidFill>
              </a:rPr>
              <a:t>)</a:t>
            </a:r>
          </a:p>
          <a:p>
            <a:r>
              <a:rPr lang="en-US" sz="1000" dirty="0">
                <a:solidFill>
                  <a:schemeClr val="bg1"/>
                </a:solidFill>
              </a:rPr>
              <a:t>  File "&lt;ipython-input-18-04fb1e3b0695&gt;", line 1, in &lt;module&gt;</a:t>
            </a:r>
          </a:p>
          <a:p>
            <a:r>
              <a:rPr lang="en-US" sz="1000" dirty="0">
                <a:solidFill>
                  <a:schemeClr val="bg1"/>
                </a:solidFill>
              </a:rPr>
              <a:t>    giraffe</a:t>
            </a:r>
          </a:p>
          <a:p>
            <a:r>
              <a:rPr lang="en-US" sz="1000" dirty="0" err="1">
                <a:solidFill>
                  <a:srgbClr val="BFBF00"/>
                </a:solidFill>
              </a:rPr>
              <a:t>NameError</a:t>
            </a:r>
            <a:r>
              <a:rPr lang="en-US" sz="1000" dirty="0">
                <a:solidFill>
                  <a:schemeClr val="bg1"/>
                </a:solidFill>
              </a:rPr>
              <a:t>: name 'giraffe' is not defined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F5505EC2-DE56-8732-997B-948B7620E2B4}"/>
              </a:ext>
            </a:extLst>
          </p:cNvPr>
          <p:cNvSpPr>
            <a:spLocks noGrp="1"/>
          </p:cNvSpPr>
          <p:nvPr>
            <p:ph type="title"/>
          </p:nvPr>
        </p:nvSpPr>
        <p:spPr/>
        <p:txBody>
          <a:bodyPr/>
          <a:lstStyle/>
          <a:p>
            <a:pPr eaLnBrk="1" hangingPunct="1">
              <a:defRPr/>
            </a:pPr>
            <a:r>
              <a:rPr lang="en-US" altLang="en-US" dirty="0"/>
              <a:t>Built-in constants</a:t>
            </a:r>
          </a:p>
        </p:txBody>
      </p:sp>
      <p:sp>
        <p:nvSpPr>
          <p:cNvPr id="16387" name="Content Placeholder 2">
            <a:extLst>
              <a:ext uri="{FF2B5EF4-FFF2-40B4-BE49-F238E27FC236}">
                <a16:creationId xmlns:a16="http://schemas.microsoft.com/office/drawing/2014/main" id="{3038A58E-141B-BF8A-2326-E28CEB7C25CF}"/>
              </a:ext>
            </a:extLst>
          </p:cNvPr>
          <p:cNvSpPr>
            <a:spLocks noGrp="1"/>
          </p:cNvSpPr>
          <p:nvPr>
            <p:ph idx="1"/>
          </p:nvPr>
        </p:nvSpPr>
        <p:spPr>
          <a:xfrm>
            <a:off x="533400" y="1703388"/>
            <a:ext cx="7886700" cy="4652962"/>
          </a:xfrm>
        </p:spPr>
        <p:txBody>
          <a:bodyPr rtlCol="0">
            <a:normAutofit/>
          </a:bodyPr>
          <a:lstStyle/>
          <a:p>
            <a:pPr marL="0" lvl="1" indent="0" eaLnBrk="1" fontAlgn="auto" hangingPunct="1">
              <a:spcAft>
                <a:spcPts val="0"/>
              </a:spcAft>
              <a:buNone/>
              <a:defRPr/>
            </a:pPr>
            <a:r>
              <a:rPr lang="en-US" altLang="en-US" sz="2000" dirty="0"/>
              <a:t>Values assigned as soon as Python is launched  </a:t>
            </a:r>
          </a:p>
          <a:p>
            <a:pPr marL="0" lvl="1" indent="0" eaLnBrk="1" fontAlgn="auto" hangingPunct="1">
              <a:spcAft>
                <a:spcPts val="0"/>
              </a:spcAft>
              <a:buNone/>
              <a:defRPr/>
            </a:pPr>
            <a:r>
              <a:rPr lang="en-US" altLang="en-US" sz="2000" dirty="0"/>
              <a:t>Booleans we will use:     </a:t>
            </a:r>
            <a:r>
              <a:rPr lang="en-US" sz="2000" b="0" dirty="0">
                <a:solidFill>
                  <a:srgbClr val="569CD6"/>
                </a:solidFill>
                <a:effectLst/>
                <a:latin typeface="Consolas" panose="020B0609020204030204" pitchFamily="49" charset="0"/>
              </a:rPr>
              <a:t>True</a:t>
            </a:r>
            <a:r>
              <a:rPr lang="en-US" sz="2000" b="0" dirty="0">
                <a:solidFill>
                  <a:srgbClr val="D4D4D4"/>
                </a:solidFill>
                <a:effectLst/>
                <a:latin typeface="Consolas" panose="020B0609020204030204" pitchFamily="49" charset="0"/>
              </a:rPr>
              <a:t>, </a:t>
            </a:r>
            <a:r>
              <a:rPr lang="en-US" sz="2000" b="0" dirty="0">
                <a:solidFill>
                  <a:srgbClr val="569CD6"/>
                </a:solidFill>
                <a:effectLst/>
                <a:latin typeface="Consolas" panose="020B0609020204030204" pitchFamily="49" charset="0"/>
              </a:rPr>
              <a:t>False</a:t>
            </a:r>
            <a:r>
              <a:rPr lang="en-US" sz="2000" b="0" dirty="0">
                <a:solidFill>
                  <a:srgbClr val="D4D4D4"/>
                </a:solidFill>
                <a:effectLst/>
                <a:latin typeface="Consolas" panose="020B0609020204030204" pitchFamily="49" charset="0"/>
              </a:rPr>
              <a:t>, </a:t>
            </a:r>
            <a:r>
              <a:rPr lang="en-US" sz="2000" b="0" dirty="0">
                <a:solidFill>
                  <a:srgbClr val="569CD6"/>
                </a:solidFill>
                <a:effectLst/>
                <a:latin typeface="Consolas" panose="020B0609020204030204" pitchFamily="49" charset="0"/>
              </a:rPr>
              <a:t>None</a:t>
            </a:r>
            <a:br>
              <a:rPr lang="en-US" altLang="en-US" dirty="0"/>
            </a:br>
            <a:endParaRPr lang="en-US" altLang="en-US" dirty="0"/>
          </a:p>
          <a:p>
            <a:pPr marL="0" indent="0">
              <a:buNone/>
            </a:pPr>
            <a:r>
              <a:rPr lang="en-US" sz="1400" b="0" dirty="0">
                <a:solidFill>
                  <a:srgbClr val="D4D4D4"/>
                </a:solidFill>
                <a:effectLst/>
                <a:latin typeface="Consolas" panose="020B0609020204030204" pitchFamily="49" charset="0"/>
              </a:rPr>
              <a:t>&gt;&gt;&gt; type(</a:t>
            </a:r>
            <a:r>
              <a:rPr lang="en-US" sz="1400" b="0" dirty="0">
                <a:solidFill>
                  <a:srgbClr val="569CD6"/>
                </a:solidFill>
                <a:effectLst/>
                <a:latin typeface="Consolas" panose="020B0609020204030204" pitchFamily="49" charset="0"/>
              </a:rPr>
              <a:t>True</a:t>
            </a:r>
            <a:r>
              <a:rPr lang="en-US" sz="1400" b="0" dirty="0">
                <a:solidFill>
                  <a:srgbClr val="D4D4D4"/>
                </a:solidFill>
                <a:effectLst/>
                <a:latin typeface="Consolas" panose="020B0609020204030204" pitchFamily="49" charset="0"/>
              </a:rPr>
              <a:t>)</a:t>
            </a:r>
          </a:p>
          <a:p>
            <a:pPr marL="0" indent="0">
              <a:buNone/>
            </a:pPr>
            <a:r>
              <a:rPr lang="en-US" sz="1400" b="0" dirty="0">
                <a:solidFill>
                  <a:srgbClr val="D4D4D4"/>
                </a:solidFill>
                <a:effectLst/>
                <a:latin typeface="Consolas" panose="020B0609020204030204" pitchFamily="49" charset="0"/>
              </a:rPr>
              <a:t>&lt;type </a:t>
            </a:r>
            <a:r>
              <a:rPr lang="en-US" sz="1400" b="0" dirty="0">
                <a:solidFill>
                  <a:srgbClr val="CE9178"/>
                </a:solidFill>
                <a:effectLst/>
                <a:latin typeface="Consolas" panose="020B0609020204030204" pitchFamily="49" charset="0"/>
              </a:rPr>
              <a:t>'bool'</a:t>
            </a:r>
            <a:r>
              <a:rPr lang="en-US" sz="1400" b="0" dirty="0">
                <a:solidFill>
                  <a:srgbClr val="D4D4D4"/>
                </a:solidFill>
                <a:effectLst/>
                <a:latin typeface="Consolas" panose="020B0609020204030204" pitchFamily="49" charset="0"/>
              </a:rPr>
              <a:t>&gt;</a:t>
            </a:r>
          </a:p>
          <a:p>
            <a:pPr marL="0" indent="0">
              <a:buNone/>
            </a:pPr>
            <a:r>
              <a:rPr lang="en-US" sz="1400" b="0" dirty="0">
                <a:solidFill>
                  <a:srgbClr val="D4D4D4"/>
                </a:solidFill>
                <a:effectLst/>
                <a:latin typeface="Consolas" panose="020B0609020204030204" pitchFamily="49" charset="0"/>
              </a:rPr>
              <a:t>&gt;&gt;&gt; </a:t>
            </a:r>
            <a:r>
              <a:rPr lang="en-US" sz="1400" b="0" dirty="0">
                <a:solidFill>
                  <a:srgbClr val="569CD6"/>
                </a:solidFill>
                <a:effectLst/>
                <a:latin typeface="Consolas" panose="020B0609020204030204" pitchFamily="49" charset="0"/>
              </a:rPr>
              <a:t>True</a:t>
            </a:r>
            <a:endParaRPr lang="en-US" sz="1400" b="0" dirty="0">
              <a:solidFill>
                <a:srgbClr val="D4D4D4"/>
              </a:solidFill>
              <a:effectLst/>
              <a:latin typeface="Consolas" panose="020B0609020204030204" pitchFamily="49" charset="0"/>
            </a:endParaRPr>
          </a:p>
          <a:p>
            <a:pPr marL="0" indent="0">
              <a:buNone/>
            </a:pPr>
            <a:r>
              <a:rPr lang="en-US" sz="1400" b="0" dirty="0">
                <a:solidFill>
                  <a:srgbClr val="569CD6"/>
                </a:solidFill>
                <a:effectLst/>
                <a:latin typeface="Consolas" panose="020B0609020204030204" pitchFamily="49" charset="0"/>
              </a:rPr>
              <a:t>True</a:t>
            </a:r>
            <a:endParaRPr lang="en-US" sz="1400" b="0" dirty="0">
              <a:solidFill>
                <a:srgbClr val="D4D4D4"/>
              </a:solidFill>
              <a:effectLst/>
              <a:latin typeface="Consolas" panose="020B0609020204030204" pitchFamily="49" charset="0"/>
            </a:endParaRPr>
          </a:p>
          <a:p>
            <a:pPr marL="0" indent="0" eaLnBrk="1" fontAlgn="auto" hangingPunct="1">
              <a:spcAft>
                <a:spcPts val="0"/>
              </a:spcAft>
              <a:buFontTx/>
              <a:buNone/>
              <a:defRPr/>
            </a:pPr>
            <a:endParaRPr lang="en-US" dirty="0"/>
          </a:p>
          <a:p>
            <a:pPr marL="0" indent="0" eaLnBrk="1" fontAlgn="auto" hangingPunct="1">
              <a:spcAft>
                <a:spcPts val="0"/>
              </a:spcAft>
              <a:buFontTx/>
              <a:buNone/>
              <a:defRPr/>
            </a:pPr>
            <a:endParaRPr lang="en-US" dirty="0"/>
          </a:p>
          <a:p>
            <a:pPr marL="0" indent="0" eaLnBrk="1" fontAlgn="auto" hangingPunct="1">
              <a:spcAft>
                <a:spcPts val="0"/>
              </a:spcAft>
              <a:buNone/>
              <a:defRPr/>
            </a:pPr>
            <a:r>
              <a:rPr lang="en-US" sz="2000" dirty="0"/>
              <a:t>Geoprocessing example</a:t>
            </a:r>
          </a:p>
          <a:p>
            <a:pPr marL="0" indent="0">
              <a:buNone/>
            </a:pPr>
            <a:endParaRPr lang="en-US" sz="1400" b="0" dirty="0">
              <a:solidFill>
                <a:srgbClr val="569CD6"/>
              </a:solidFill>
              <a:effectLst/>
              <a:latin typeface="Consolas" panose="020B0609020204030204" pitchFamily="49" charset="0"/>
            </a:endParaRPr>
          </a:p>
          <a:p>
            <a:pPr marL="0" indent="0">
              <a:buNone/>
            </a:pPr>
            <a:r>
              <a:rPr lang="en-US" sz="1400" b="0" dirty="0">
                <a:solidFill>
                  <a:srgbClr val="569CD6"/>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arcpy</a:t>
            </a:r>
            <a:endParaRPr lang="en-US" sz="1400" b="0" dirty="0">
              <a:solidFill>
                <a:srgbClr val="D4D4D4"/>
              </a:solidFill>
              <a:effectLst/>
              <a:latin typeface="Consolas" panose="020B0609020204030204" pitchFamily="49" charset="0"/>
            </a:endParaRPr>
          </a:p>
          <a:p>
            <a:pPr marL="0" indent="0">
              <a:buNone/>
            </a:pPr>
            <a:r>
              <a:rPr lang="en-US" sz="1400" b="0" dirty="0" err="1">
                <a:solidFill>
                  <a:srgbClr val="D4D4D4"/>
                </a:solidFill>
                <a:effectLst/>
                <a:latin typeface="Consolas" panose="020B0609020204030204" pitchFamily="49" charset="0"/>
              </a:rPr>
              <a:t>arcpy.env.overwriteOutput</a:t>
            </a:r>
            <a:r>
              <a:rPr lang="en-US" sz="1400" b="0" dirty="0">
                <a:solidFill>
                  <a:srgbClr val="D4D4D4"/>
                </a:solidFill>
                <a:effectLst/>
                <a:latin typeface="Consolas" panose="020B0609020204030204" pitchFamily="49" charset="0"/>
              </a:rPr>
              <a:t> = </a:t>
            </a:r>
            <a:r>
              <a:rPr lang="en-US" sz="1400" b="0" dirty="0">
                <a:solidFill>
                  <a:srgbClr val="569CD6"/>
                </a:solidFill>
                <a:effectLst/>
                <a:latin typeface="Consolas" panose="020B0609020204030204" pitchFamily="49" charset="0"/>
              </a:rPr>
              <a:t>True</a:t>
            </a:r>
            <a:endParaRPr lang="en-US" sz="1400" b="0" dirty="0">
              <a:solidFill>
                <a:srgbClr val="D4D4D4"/>
              </a:solidFill>
              <a:effectLst/>
              <a:latin typeface="Consolas" panose="020B0609020204030204" pitchFamily="49" charset="0"/>
            </a:endParaRPr>
          </a:p>
          <a:p>
            <a:pPr marL="0" indent="0" eaLnBrk="1" fontAlgn="auto" hangingPunct="1">
              <a:spcAft>
                <a:spcPts val="0"/>
              </a:spcAft>
              <a:buFontTx/>
              <a:buNone/>
              <a:defRPr/>
            </a:pPr>
            <a:endParaRPr lang="en-US" altLang="en-US" dirty="0"/>
          </a:p>
        </p:txBody>
      </p:sp>
    </p:spTree>
    <p:extLst>
      <p:ext uri="{BB962C8B-B14F-4D97-AF65-F5344CB8AC3E}">
        <p14:creationId xmlns:p14="http://schemas.microsoft.com/office/powerpoint/2010/main" val="3442175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94B90D-C921-150C-736B-1FDD8C703F3B}"/>
              </a:ext>
            </a:extLst>
          </p:cNvPr>
          <p:cNvSpPr>
            <a:spLocks noGrp="1"/>
          </p:cNvSpPr>
          <p:nvPr>
            <p:ph idx="1"/>
          </p:nvPr>
        </p:nvSpPr>
        <p:spPr>
          <a:xfrm>
            <a:off x="628650" y="1600200"/>
            <a:ext cx="8058150" cy="4351338"/>
          </a:xfrm>
        </p:spPr>
        <p:txBody>
          <a:bodyPr rtlCol="0">
            <a:normAutofit fontScale="92500" lnSpcReduction="10000"/>
          </a:bodyPr>
          <a:lstStyle/>
          <a:p>
            <a:pPr eaLnBrk="1" fontAlgn="auto" hangingPunct="1">
              <a:spcAft>
                <a:spcPts val="0"/>
              </a:spcAft>
              <a:defRPr/>
            </a:pPr>
            <a:r>
              <a:rPr lang="en-US" sz="1800" dirty="0"/>
              <a:t>A Python </a:t>
            </a:r>
            <a:r>
              <a:rPr lang="en-US" sz="1800" i="1" dirty="0"/>
              <a:t>module</a:t>
            </a:r>
            <a:r>
              <a:rPr lang="en-US" sz="1800" dirty="0"/>
              <a:t> is a set of related code.  It’s also a Python script.</a:t>
            </a:r>
          </a:p>
          <a:p>
            <a:pPr eaLnBrk="1" fontAlgn="auto" hangingPunct="1">
              <a:spcAft>
                <a:spcPts val="0"/>
              </a:spcAft>
              <a:defRPr/>
            </a:pPr>
            <a:endParaRPr lang="en-US" sz="1800" dirty="0"/>
          </a:p>
          <a:p>
            <a:pPr eaLnBrk="1" fontAlgn="auto" hangingPunct="1">
              <a:spcAft>
                <a:spcPts val="0"/>
              </a:spcAft>
              <a:defRPr/>
            </a:pPr>
            <a:r>
              <a:rPr lang="en-US" sz="1800" dirty="0"/>
              <a:t>Python has a set of </a:t>
            </a:r>
            <a:r>
              <a:rPr lang="en-US" sz="1800" i="1" dirty="0"/>
              <a:t>standard modules</a:t>
            </a:r>
            <a:r>
              <a:rPr lang="en-US" sz="1800" dirty="0"/>
              <a:t> automatically installed.  </a:t>
            </a:r>
          </a:p>
          <a:p>
            <a:pPr marL="0" indent="0" eaLnBrk="1" fontAlgn="auto" hangingPunct="1">
              <a:spcAft>
                <a:spcPts val="0"/>
              </a:spcAft>
              <a:buFontTx/>
              <a:buNone/>
              <a:defRPr/>
            </a:pPr>
            <a:r>
              <a:rPr lang="en-US" sz="1800" dirty="0"/>
              <a:t>            Examples: math, </a:t>
            </a:r>
            <a:r>
              <a:rPr lang="en-US" sz="1800" dirty="0" err="1"/>
              <a:t>os</a:t>
            </a:r>
            <a:r>
              <a:rPr lang="en-US" sz="1800" dirty="0"/>
              <a:t>, sys, </a:t>
            </a:r>
            <a:r>
              <a:rPr lang="en-US" sz="1800" dirty="0" err="1"/>
              <a:t>shutils</a:t>
            </a:r>
            <a:r>
              <a:rPr lang="en-US" sz="1800" dirty="0"/>
              <a:t>, </a:t>
            </a:r>
            <a:r>
              <a:rPr lang="en-US" sz="1800" dirty="0" err="1"/>
              <a:t>winsound</a:t>
            </a:r>
            <a:r>
              <a:rPr lang="en-US" sz="1800" dirty="0"/>
              <a:t>, time</a:t>
            </a:r>
          </a:p>
          <a:p>
            <a:pPr marL="0" indent="0" eaLnBrk="1" fontAlgn="auto" hangingPunct="1">
              <a:spcAft>
                <a:spcPts val="0"/>
              </a:spcAft>
              <a:buFontTx/>
              <a:buNone/>
              <a:defRPr/>
            </a:pPr>
            <a:endParaRPr lang="en-US" sz="1800" dirty="0"/>
          </a:p>
          <a:p>
            <a:pPr eaLnBrk="1" fontAlgn="auto" hangingPunct="1">
              <a:spcAft>
                <a:spcPts val="0"/>
              </a:spcAft>
              <a:defRPr/>
            </a:pPr>
            <a:r>
              <a:rPr lang="en-US" sz="1800" dirty="0"/>
              <a:t>Import a module to use the functions &amp; variables (properties) it contains.</a:t>
            </a:r>
          </a:p>
          <a:p>
            <a:pPr eaLnBrk="1" fontAlgn="auto" hangingPunct="1">
              <a:spcAft>
                <a:spcPts val="0"/>
              </a:spcAft>
              <a:defRPr/>
            </a:pPr>
            <a:endParaRPr lang="en-US" sz="1800" dirty="0"/>
          </a:p>
          <a:p>
            <a:pPr eaLnBrk="1" fontAlgn="auto" hangingPunct="1">
              <a:spcAft>
                <a:spcPts val="0"/>
              </a:spcAft>
              <a:defRPr/>
            </a:pPr>
            <a:r>
              <a:rPr lang="en-US" sz="1800" dirty="0"/>
              <a:t>Import statements use keyword </a:t>
            </a:r>
            <a:r>
              <a:rPr lang="en-US" sz="1800" b="0" dirty="0">
                <a:solidFill>
                  <a:srgbClr val="569CD6"/>
                </a:solidFill>
                <a:effectLst/>
                <a:latin typeface="Consolas" panose="020B0609020204030204" pitchFamily="49" charset="0"/>
              </a:rPr>
              <a:t>import</a:t>
            </a:r>
            <a:r>
              <a:rPr lang="en-US" sz="1800" b="1" dirty="0"/>
              <a:t> </a:t>
            </a:r>
            <a:r>
              <a:rPr lang="en-US" sz="1800" dirty="0"/>
              <a:t>followed by the module name.</a:t>
            </a:r>
          </a:p>
          <a:p>
            <a:pPr marL="0" indent="0">
              <a:buNone/>
            </a:pPr>
            <a:r>
              <a:rPr lang="en-US" sz="1600" b="1" dirty="0">
                <a:solidFill>
                  <a:srgbClr val="0000FF"/>
                </a:solidFill>
                <a:effectLst/>
                <a:latin typeface="Consolas" panose="020B0609020204030204" pitchFamily="49" charset="0"/>
              </a:rPr>
              <a:t>         </a:t>
            </a:r>
            <a:r>
              <a:rPr lang="en-US" sz="1600" b="0" dirty="0">
                <a:solidFill>
                  <a:srgbClr val="569CD6"/>
                </a:solidFill>
                <a:effectLst/>
                <a:latin typeface="Consolas" panose="020B0609020204030204" pitchFamily="49" charset="0"/>
              </a:rPr>
              <a:t>import</a:t>
            </a:r>
            <a:r>
              <a:rPr lang="en-US" sz="1600" b="0" dirty="0">
                <a:solidFill>
                  <a:srgbClr val="D4D4D4"/>
                </a:solidFill>
                <a:effectLst/>
                <a:latin typeface="Consolas" panose="020B0609020204030204" pitchFamily="49" charset="0"/>
              </a:rPr>
              <a:t> sys</a:t>
            </a:r>
          </a:p>
          <a:p>
            <a:pPr eaLnBrk="1" fontAlgn="auto" hangingPunct="1">
              <a:spcAft>
                <a:spcPts val="0"/>
              </a:spcAft>
              <a:defRPr/>
            </a:pPr>
            <a:endParaRPr lang="en-US" sz="1800" dirty="0"/>
          </a:p>
          <a:p>
            <a:pPr eaLnBrk="1" fontAlgn="auto" hangingPunct="1">
              <a:spcAft>
                <a:spcPts val="0"/>
              </a:spcAft>
              <a:defRPr/>
            </a:pPr>
            <a:r>
              <a:rPr lang="en-US" sz="1800" dirty="0"/>
              <a:t>After import, use </a:t>
            </a:r>
            <a:r>
              <a:rPr lang="en-US" sz="1800" b="1" dirty="0"/>
              <a:t>dot notation</a:t>
            </a:r>
            <a:r>
              <a:rPr lang="en-US" sz="1800" dirty="0"/>
              <a:t> to use module functions and properties.</a:t>
            </a:r>
          </a:p>
          <a:p>
            <a:pPr marL="342900" lvl="1" indent="0" eaLnBrk="1" fontAlgn="auto" hangingPunct="1">
              <a:spcAft>
                <a:spcPts val="0"/>
              </a:spcAft>
              <a:buNone/>
              <a:defRPr/>
            </a:pPr>
            <a:r>
              <a:rPr lang="en-US" sz="1600" b="1" dirty="0"/>
              <a:t>             </a:t>
            </a:r>
          </a:p>
          <a:p>
            <a:pPr marL="342900" lvl="1" indent="0" eaLnBrk="1" fontAlgn="auto" hangingPunct="1">
              <a:spcAft>
                <a:spcPts val="0"/>
              </a:spcAft>
              <a:buNone/>
              <a:defRPr/>
            </a:pPr>
            <a:r>
              <a:rPr lang="en-US" sz="1600" b="1" dirty="0"/>
              <a:t>           </a:t>
            </a:r>
          </a:p>
          <a:p>
            <a:pPr lvl="1" eaLnBrk="1" fontAlgn="auto" hangingPunct="1">
              <a:spcAft>
                <a:spcPts val="0"/>
              </a:spcAft>
              <a:defRPr/>
            </a:pPr>
            <a:endParaRPr lang="en-US" sz="1600" dirty="0"/>
          </a:p>
          <a:p>
            <a:pPr marL="342900" lvl="1" indent="0" eaLnBrk="1" fontAlgn="auto" hangingPunct="1">
              <a:spcAft>
                <a:spcPts val="0"/>
              </a:spcAft>
              <a:buNone/>
              <a:defRPr/>
            </a:pPr>
            <a:r>
              <a:rPr lang="en-US" sz="1600" b="1" dirty="0"/>
              <a:t>	</a:t>
            </a:r>
          </a:p>
          <a:p>
            <a:pPr eaLnBrk="1" fontAlgn="auto" hangingPunct="1">
              <a:spcAft>
                <a:spcPts val="0"/>
              </a:spcAft>
              <a:defRPr/>
            </a:pPr>
            <a:endParaRPr lang="en-US" sz="2000" b="1" dirty="0"/>
          </a:p>
          <a:p>
            <a:pPr eaLnBrk="1" fontAlgn="auto" hangingPunct="1">
              <a:spcAft>
                <a:spcPts val="0"/>
              </a:spcAft>
              <a:defRPr/>
            </a:pPr>
            <a:endParaRPr lang="en-US" sz="2000" b="1" dirty="0"/>
          </a:p>
        </p:txBody>
      </p:sp>
      <p:sp>
        <p:nvSpPr>
          <p:cNvPr id="8" name="Rectangle 7">
            <a:extLst>
              <a:ext uri="{FF2B5EF4-FFF2-40B4-BE49-F238E27FC236}">
                <a16:creationId xmlns:a16="http://schemas.microsoft.com/office/drawing/2014/main" id="{FB6536E8-1937-3B61-ACDE-C656DE18C976}"/>
              </a:ext>
            </a:extLst>
          </p:cNvPr>
          <p:cNvSpPr/>
          <p:nvPr/>
        </p:nvSpPr>
        <p:spPr>
          <a:xfrm>
            <a:off x="0" y="5105400"/>
            <a:ext cx="9144000" cy="990600"/>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indent="-114300" eaLnBrk="1" fontAlgn="auto" hangingPunct="1">
              <a:spcAft>
                <a:spcPts val="0"/>
              </a:spcAft>
              <a:defRPr/>
            </a:pPr>
            <a:r>
              <a:rPr lang="en-US" sz="1400" dirty="0" err="1"/>
              <a:t>moduleName.property</a:t>
            </a:r>
            <a:endParaRPr lang="en-US" sz="1400" dirty="0"/>
          </a:p>
          <a:p>
            <a:pPr lvl="3" indent="-114300" eaLnBrk="1" fontAlgn="auto" hangingPunct="1">
              <a:spcAft>
                <a:spcPts val="0"/>
              </a:spcAft>
              <a:defRPr/>
            </a:pPr>
            <a:endParaRPr lang="en-US" sz="1400" b="1" i="1" dirty="0"/>
          </a:p>
          <a:p>
            <a:pPr lvl="3" indent="-114300" eaLnBrk="1" fontAlgn="auto" hangingPunct="1">
              <a:spcAft>
                <a:spcPts val="0"/>
              </a:spcAft>
              <a:defRPr/>
            </a:pPr>
            <a:r>
              <a:rPr lang="en-US" sz="1400" dirty="0" err="1"/>
              <a:t>moduleName.functionName</a:t>
            </a:r>
            <a:r>
              <a:rPr lang="en-US" sz="1400" dirty="0"/>
              <a:t>(argument1, </a:t>
            </a:r>
          </a:p>
          <a:p>
            <a:pPr marL="342900" lvl="1" indent="0" eaLnBrk="1" fontAlgn="auto" hangingPunct="1">
              <a:spcAft>
                <a:spcPts val="0"/>
              </a:spcAft>
              <a:buNone/>
              <a:defRPr/>
            </a:pPr>
            <a:r>
              <a:rPr lang="en-US" sz="1400" dirty="0"/>
              <a:t>                                                                            argument2, …)</a:t>
            </a:r>
          </a:p>
        </p:txBody>
      </p:sp>
      <p:sp>
        <p:nvSpPr>
          <p:cNvPr id="30722" name="Title 1">
            <a:extLst>
              <a:ext uri="{FF2B5EF4-FFF2-40B4-BE49-F238E27FC236}">
                <a16:creationId xmlns:a16="http://schemas.microsoft.com/office/drawing/2014/main" id="{6A195C26-EC38-37FB-BE5C-9D6CFC8CFE60}"/>
              </a:ext>
            </a:extLst>
          </p:cNvPr>
          <p:cNvSpPr>
            <a:spLocks noGrp="1"/>
          </p:cNvSpPr>
          <p:nvPr>
            <p:ph type="title"/>
          </p:nvPr>
        </p:nvSpPr>
        <p:spPr/>
        <p:txBody>
          <a:bodyPr/>
          <a:lstStyle/>
          <a:p>
            <a:pPr eaLnBrk="1" hangingPunct="1">
              <a:defRPr/>
            </a:pPr>
            <a:r>
              <a:rPr lang="en-US" altLang="en-US" dirty="0"/>
              <a:t>Built-in modules (</a:t>
            </a:r>
            <a:r>
              <a:rPr lang="en-US" altLang="en-US" dirty="0" err="1"/>
              <a:t>a.k.a</a:t>
            </a:r>
            <a:r>
              <a:rPr lang="en-US" altLang="en-US" dirty="0"/>
              <a:t>) Standard modules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8A53A4-EDE1-FA43-5471-9B6298CBA729}"/>
              </a:ext>
            </a:extLst>
          </p:cNvPr>
          <p:cNvSpPr txBox="1"/>
          <p:nvPr/>
        </p:nvSpPr>
        <p:spPr>
          <a:xfrm>
            <a:off x="4136584" y="2084487"/>
            <a:ext cx="4490332" cy="5078313"/>
          </a:xfrm>
          <a:prstGeom prst="rect">
            <a:avLst/>
          </a:prstGeom>
          <a:noFill/>
        </p:spPr>
        <p:txBody>
          <a:bodyPr wrap="none" rtlCol="0">
            <a:spAutoFit/>
          </a:bodyPr>
          <a:lstStyle/>
          <a:p>
            <a:r>
              <a:rPr lang="pt-BR" b="0" dirty="0">
                <a:solidFill>
                  <a:srgbClr val="569CD6"/>
                </a:solidFill>
                <a:effectLst/>
                <a:latin typeface="Consolas" panose="020B0609020204030204" pitchFamily="49" charset="0"/>
              </a:rPr>
              <a:t>import</a:t>
            </a:r>
            <a:r>
              <a:rPr lang="pt-BR" b="0" dirty="0">
                <a:solidFill>
                  <a:srgbClr val="D4D4D4"/>
                </a:solidFill>
                <a:effectLst/>
                <a:latin typeface="Consolas" panose="020B0609020204030204" pitchFamily="49" charset="0"/>
              </a:rPr>
              <a:t> os</a:t>
            </a:r>
          </a:p>
          <a:p>
            <a:r>
              <a:rPr lang="pt-BR" b="0" dirty="0">
                <a:solidFill>
                  <a:srgbClr val="D4D4D4"/>
                </a:solidFill>
                <a:effectLst/>
                <a:latin typeface="Consolas" panose="020B0609020204030204" pitchFamily="49" charset="0"/>
              </a:rPr>
              <a:t>os.listdir(</a:t>
            </a:r>
            <a:r>
              <a:rPr lang="pt-BR" b="0" dirty="0">
                <a:solidFill>
                  <a:srgbClr val="CE9178"/>
                </a:solidFill>
                <a:effectLst/>
                <a:latin typeface="Consolas" panose="020B0609020204030204" pitchFamily="49" charset="0"/>
              </a:rPr>
              <a:t>'C:/temp</a:t>
            </a:r>
            <a:r>
              <a:rPr lang="en-US" b="0" dirty="0">
                <a:solidFill>
                  <a:srgbClr val="CE9178"/>
                </a:solidFill>
                <a:effectLst/>
                <a:latin typeface="Consolas" panose="020B0609020204030204" pitchFamily="49" charset="0"/>
              </a:rPr>
              <a:t>'</a:t>
            </a:r>
            <a:r>
              <a:rPr lang="pt-BR" b="0" dirty="0">
                <a:solidFill>
                  <a:srgbClr val="D4D4D4"/>
                </a:solidFill>
                <a:effectLst/>
                <a:latin typeface="Consolas" panose="020B0609020204030204" pitchFamily="49" charset="0"/>
              </a:rPr>
              <a:t>)</a:t>
            </a:r>
          </a:p>
          <a:p>
            <a:r>
              <a:rPr lang="en-US" dirty="0">
                <a:solidFill>
                  <a:srgbClr val="D4D4D4"/>
                </a:solidFill>
                <a:latin typeface="Consolas" panose="020B0609020204030204" pitchFamily="49" charset="0"/>
              </a:rPr>
              <a:t>&gt;&gt;&gt; </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'output.csv'</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park.dbf</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park.shp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park.shx</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endParaRPr lang="en-US" b="0" dirty="0">
              <a:solidFill>
                <a:srgbClr val="569CD6"/>
              </a:solidFill>
              <a:effectLst/>
              <a:latin typeface="Consolas" panose="020B0609020204030204" pitchFamily="49" charset="0"/>
            </a:endParaRPr>
          </a:p>
          <a:p>
            <a:endParaRPr lang="en-US" dirty="0">
              <a:solidFill>
                <a:srgbClr val="569CD6"/>
              </a:solidFill>
              <a:latin typeface="Consolas" panose="020B0609020204030204" pitchFamily="49" charset="0"/>
            </a:endParaRPr>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math</a:t>
            </a:r>
          </a:p>
          <a:p>
            <a:r>
              <a:rPr lang="en-US" b="0" dirty="0" err="1">
                <a:solidFill>
                  <a:srgbClr val="D4D4D4"/>
                </a:solidFill>
                <a:effectLst/>
                <a:latin typeface="Consolas" panose="020B0609020204030204" pitchFamily="49" charset="0"/>
              </a:rPr>
              <a:t>math.radians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180</a:t>
            </a:r>
            <a:r>
              <a:rPr lang="en-US" b="0" dirty="0">
                <a:solidFill>
                  <a:srgbClr val="D4D4D4"/>
                </a:solidFill>
                <a:effectLst/>
                <a:latin typeface="Consolas" panose="020B0609020204030204" pitchFamily="49" charset="0"/>
              </a:rPr>
              <a:t>)</a:t>
            </a:r>
          </a:p>
          <a:p>
            <a:r>
              <a:rPr lang="en-US" dirty="0">
                <a:solidFill>
                  <a:srgbClr val="D4D4D4"/>
                </a:solidFill>
                <a:latin typeface="Consolas" panose="020B0609020204030204" pitchFamily="49" charset="0"/>
              </a:rPr>
              <a:t>&gt;&gt;&gt; </a:t>
            </a:r>
            <a:r>
              <a:rPr lang="en-US" dirty="0">
                <a:solidFill>
                  <a:srgbClr val="B5CEA8"/>
                </a:solidFill>
                <a:latin typeface="Consolas" panose="020B0609020204030204" pitchFamily="49" charset="0"/>
              </a:rPr>
              <a:t>3.141592653589793</a:t>
            </a:r>
          </a:p>
          <a:p>
            <a:endParaRPr lang="en-US" dirty="0"/>
          </a:p>
          <a:p>
            <a:endParaRPr lang="en-US" dirty="0"/>
          </a:p>
          <a:p>
            <a:endParaRPr lang="en-US" dirty="0"/>
          </a:p>
          <a:p>
            <a:r>
              <a:rPr lang="en-US" dirty="0">
                <a:solidFill>
                  <a:srgbClr val="569CD6"/>
                </a:solidFill>
                <a:latin typeface="Consolas" panose="020B0609020204030204" pitchFamily="49" charset="0"/>
              </a:rPr>
              <a:t>import</a:t>
            </a:r>
            <a:r>
              <a:rPr lang="en-US" dirty="0">
                <a:solidFill>
                  <a:srgbClr val="D4D4D4"/>
                </a:solidFill>
                <a:latin typeface="Consolas" panose="020B0609020204030204" pitchFamily="49" charset="0"/>
              </a:rPr>
              <a:t> sys</a:t>
            </a:r>
          </a:p>
          <a:p>
            <a:r>
              <a:rPr lang="en-US" dirty="0" err="1">
                <a:solidFill>
                  <a:srgbClr val="D4D4D4"/>
                </a:solidFill>
                <a:latin typeface="Consolas" panose="020B0609020204030204" pitchFamily="49" charset="0"/>
              </a:rPr>
              <a:t>sys.argv</a:t>
            </a:r>
            <a:r>
              <a:rPr lang="en-US" dirty="0">
                <a:solidFill>
                  <a:srgbClr val="D4D4D4"/>
                </a:solidFill>
                <a:latin typeface="Consolas" panose="020B0609020204030204" pitchFamily="49" charset="0"/>
              </a:rPr>
              <a:t>[</a:t>
            </a:r>
            <a:r>
              <a:rPr lang="en-US" dirty="0">
                <a:solidFill>
                  <a:srgbClr val="B5CEA8"/>
                </a:solidFill>
                <a:latin typeface="Consolas" panose="020B0609020204030204" pitchFamily="49" charset="0"/>
              </a:rPr>
              <a:t>0</a:t>
            </a:r>
            <a:r>
              <a:rPr lang="en-US" dirty="0">
                <a:solidFill>
                  <a:srgbClr val="D4D4D4"/>
                </a:solidFill>
                <a:latin typeface="Consolas" panose="020B0609020204030204" pitchFamily="49" charset="0"/>
              </a:rPr>
              <a:t>]</a:t>
            </a:r>
            <a:br>
              <a:rPr lang="en-US" dirty="0">
                <a:solidFill>
                  <a:srgbClr val="D4D4D4"/>
                </a:solidFill>
                <a:latin typeface="Consolas" panose="020B0609020204030204" pitchFamily="49" charset="0"/>
              </a:rPr>
            </a:br>
            <a:r>
              <a:rPr lang="en-US" dirty="0">
                <a:solidFill>
                  <a:srgbClr val="D4D4D4"/>
                </a:solidFill>
                <a:latin typeface="Consolas" panose="020B0609020204030204" pitchFamily="49" charset="0"/>
              </a:rPr>
              <a:t>&gt;&gt;&gt; </a:t>
            </a:r>
            <a:r>
              <a:rPr lang="en-US" dirty="0">
                <a:solidFill>
                  <a:srgbClr val="CE9178"/>
                </a:solidFill>
                <a:latin typeface="Consolas" panose="020B0609020204030204" pitchFamily="49" charset="0"/>
              </a:rPr>
              <a:t>'C:/</a:t>
            </a:r>
            <a:r>
              <a:rPr lang="en-US" dirty="0" err="1">
                <a:solidFill>
                  <a:srgbClr val="CE9178"/>
                </a:solidFill>
                <a:latin typeface="Consolas" panose="020B0609020204030204" pitchFamily="49" charset="0"/>
              </a:rPr>
              <a:t>gispy</a:t>
            </a:r>
            <a:r>
              <a:rPr lang="en-US" dirty="0">
                <a:solidFill>
                  <a:srgbClr val="CE9178"/>
                </a:solidFill>
                <a:latin typeface="Consolas" panose="020B0609020204030204" pitchFamily="49" charset="0"/>
              </a:rPr>
              <a:t>/projects/foo/add.py'</a:t>
            </a:r>
            <a:endParaRPr lang="en-US" dirty="0">
              <a:solidFill>
                <a:srgbClr val="D4D4D4"/>
              </a:solidFill>
              <a:latin typeface="Consolas" panose="020B0609020204030204" pitchFamily="49" charset="0"/>
            </a:endParaRPr>
          </a:p>
          <a:p>
            <a:endParaRPr lang="en-US" dirty="0"/>
          </a:p>
          <a:p>
            <a:endParaRPr lang="en-US" dirty="0">
              <a:solidFill>
                <a:srgbClr val="D4D4D4"/>
              </a:solidFill>
              <a:latin typeface="Consolas" panose="020B0609020204030204" pitchFamily="49" charset="0"/>
            </a:endParaRPr>
          </a:p>
        </p:txBody>
      </p:sp>
      <p:sp>
        <p:nvSpPr>
          <p:cNvPr id="7" name="TextBox 6">
            <a:extLst>
              <a:ext uri="{FF2B5EF4-FFF2-40B4-BE49-F238E27FC236}">
                <a16:creationId xmlns:a16="http://schemas.microsoft.com/office/drawing/2014/main" id="{171A269B-5D12-3748-14CC-F0C34BD3394D}"/>
              </a:ext>
            </a:extLst>
          </p:cNvPr>
          <p:cNvSpPr txBox="1"/>
          <p:nvPr/>
        </p:nvSpPr>
        <p:spPr>
          <a:xfrm>
            <a:off x="61477" y="2078569"/>
            <a:ext cx="3933513" cy="3978012"/>
          </a:xfrm>
          <a:prstGeom prst="rect">
            <a:avLst/>
          </a:prstGeom>
          <a:noFill/>
        </p:spPr>
        <p:txBody>
          <a:bodyPr wrap="none" rtlCol="0">
            <a:spAutoFit/>
          </a:bodyPr>
          <a:lstStyle/>
          <a:p>
            <a:pPr marL="457200" indent="0" algn="l" rtl="0" eaLnBrk="1" fontAlgn="auto" hangingPunct="1">
              <a:spcBef>
                <a:spcPts val="0"/>
              </a:spcBef>
              <a:spcAft>
                <a:spcPts val="0"/>
              </a:spcAft>
            </a:pPr>
            <a:r>
              <a:rPr lang="en-US" sz="1800" kern="1200" dirty="0">
                <a:solidFill>
                  <a:srgbClr val="B8B8B8"/>
                </a:solidFill>
                <a:effectLst/>
                <a:latin typeface="Arial" panose="020B0604020202020204" pitchFamily="34" charset="0"/>
                <a:ea typeface="+mn-ea"/>
                <a:cs typeface="+mn-cs"/>
              </a:rPr>
              <a:t>‘</a:t>
            </a:r>
            <a:r>
              <a:rPr lang="en-US" sz="1800" kern="1200" dirty="0" err="1">
                <a:solidFill>
                  <a:srgbClr val="B8B8B8"/>
                </a:solidFill>
                <a:effectLst/>
                <a:latin typeface="Arial" panose="020B0604020202020204" pitchFamily="34" charset="0"/>
                <a:ea typeface="+mn-ea"/>
                <a:cs typeface="+mn-cs"/>
              </a:rPr>
              <a:t>listdir</a:t>
            </a:r>
            <a:r>
              <a:rPr lang="en-US" sz="1800" kern="1200" dirty="0">
                <a:solidFill>
                  <a:srgbClr val="B8B8B8"/>
                </a:solidFill>
                <a:effectLst/>
                <a:latin typeface="Arial" panose="020B0604020202020204" pitchFamily="34" charset="0"/>
                <a:ea typeface="+mn-ea"/>
                <a:cs typeface="+mn-cs"/>
              </a:rPr>
              <a:t>’ is an ‘</a:t>
            </a:r>
            <a:r>
              <a:rPr lang="en-US" sz="1800" kern="1200" dirty="0" err="1">
                <a:solidFill>
                  <a:srgbClr val="B8B8B8"/>
                </a:solidFill>
                <a:effectLst/>
                <a:latin typeface="Arial" panose="020B0604020202020204" pitchFamily="34" charset="0"/>
                <a:ea typeface="+mn-ea"/>
                <a:cs typeface="+mn-cs"/>
              </a:rPr>
              <a:t>os</a:t>
            </a:r>
            <a:r>
              <a:rPr lang="en-US" sz="1800" kern="1200" dirty="0">
                <a:solidFill>
                  <a:srgbClr val="B8B8B8"/>
                </a:solidFill>
                <a:effectLst/>
                <a:latin typeface="Arial" panose="020B0604020202020204" pitchFamily="34" charset="0"/>
                <a:ea typeface="+mn-ea"/>
                <a:cs typeface="+mn-cs"/>
              </a:rPr>
              <a:t>’ module function</a:t>
            </a:r>
            <a:endParaRPr lang="en-US" sz="1600" dirty="0">
              <a:effectLst/>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r>
              <a:rPr lang="en-US" sz="1600" dirty="0">
                <a:solidFill>
                  <a:srgbClr val="B8B8B8"/>
                </a:solidFill>
              </a:rPr>
              <a:t>‘radians’ is a ‘math’ module function</a:t>
            </a: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0" indent="0" eaLnBrk="1" fontAlgn="auto" hangingPunct="1">
              <a:spcAft>
                <a:spcPts val="0"/>
              </a:spcAft>
              <a:buNone/>
              <a:defRPr/>
            </a:pPr>
            <a:endParaRPr lang="en-US" sz="105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algn="l" rtl="0" eaLnBrk="1" fontAlgn="auto" hangingPunct="1">
              <a:spcBef>
                <a:spcPts val="0"/>
              </a:spcBef>
              <a:spcAft>
                <a:spcPts val="0"/>
              </a:spcAft>
            </a:pPr>
            <a:r>
              <a:rPr lang="en-US" sz="1800" kern="1200" dirty="0">
                <a:solidFill>
                  <a:srgbClr val="B8B8B8"/>
                </a:solidFill>
                <a:effectLst/>
                <a:latin typeface="Arial" panose="020B0604020202020204" pitchFamily="34" charset="0"/>
                <a:ea typeface="+mn-ea"/>
                <a:cs typeface="+mn-cs"/>
              </a:rPr>
              <a:t>‘</a:t>
            </a:r>
            <a:r>
              <a:rPr lang="en-US" sz="1800" kern="1200" dirty="0" err="1">
                <a:solidFill>
                  <a:srgbClr val="B8B8B8"/>
                </a:solidFill>
                <a:effectLst/>
                <a:latin typeface="Arial" panose="020B0604020202020204" pitchFamily="34" charset="0"/>
                <a:ea typeface="+mn-ea"/>
                <a:cs typeface="+mn-cs"/>
              </a:rPr>
              <a:t>argv</a:t>
            </a:r>
            <a:r>
              <a:rPr lang="en-US" sz="1800" kern="1200" dirty="0">
                <a:solidFill>
                  <a:srgbClr val="B8B8B8"/>
                </a:solidFill>
                <a:effectLst/>
                <a:latin typeface="Arial" panose="020B0604020202020204" pitchFamily="34" charset="0"/>
                <a:ea typeface="+mn-ea"/>
                <a:cs typeface="+mn-cs"/>
              </a:rPr>
              <a:t>’ is a ‘sys’ module property</a:t>
            </a:r>
            <a:endParaRPr lang="en-US" sz="1600" dirty="0">
              <a:effectLst/>
            </a:endParaRPr>
          </a:p>
        </p:txBody>
      </p:sp>
      <p:sp>
        <p:nvSpPr>
          <p:cNvPr id="30722" name="Title 1">
            <a:extLst>
              <a:ext uri="{FF2B5EF4-FFF2-40B4-BE49-F238E27FC236}">
                <a16:creationId xmlns:a16="http://schemas.microsoft.com/office/drawing/2014/main" id="{6A195C26-EC38-37FB-BE5C-9D6CFC8CFE60}"/>
              </a:ext>
            </a:extLst>
          </p:cNvPr>
          <p:cNvSpPr>
            <a:spLocks noGrp="1"/>
          </p:cNvSpPr>
          <p:nvPr>
            <p:ph type="title"/>
          </p:nvPr>
        </p:nvSpPr>
        <p:spPr>
          <a:xfrm>
            <a:off x="1905000" y="-320528"/>
            <a:ext cx="7886700" cy="1325563"/>
          </a:xfrm>
        </p:spPr>
        <p:txBody>
          <a:bodyPr/>
          <a:lstStyle/>
          <a:p>
            <a:pPr eaLnBrk="1" hangingPunct="1">
              <a:defRPr/>
            </a:pPr>
            <a:r>
              <a:rPr lang="en-US" altLang="en-US" dirty="0"/>
              <a:t>Standard module examples</a:t>
            </a:r>
          </a:p>
        </p:txBody>
      </p:sp>
      <p:cxnSp>
        <p:nvCxnSpPr>
          <p:cNvPr id="9" name="Straight Arrow Connector 8">
            <a:extLst>
              <a:ext uri="{FF2B5EF4-FFF2-40B4-BE49-F238E27FC236}">
                <a16:creationId xmlns:a16="http://schemas.microsoft.com/office/drawing/2014/main" id="{67C29F41-34F2-E533-7757-8D301EC31993}"/>
              </a:ext>
            </a:extLst>
          </p:cNvPr>
          <p:cNvCxnSpPr>
            <a:cxnSpLocks/>
          </p:cNvCxnSpPr>
          <p:nvPr/>
        </p:nvCxnSpPr>
        <p:spPr>
          <a:xfrm flipV="1">
            <a:off x="4419600" y="2667000"/>
            <a:ext cx="0" cy="457200"/>
          </a:xfrm>
          <a:prstGeom prst="straightConnector1">
            <a:avLst/>
          </a:prstGeom>
          <a:ln w="38100">
            <a:solidFill>
              <a:srgbClr val="EB1982"/>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4AE2469-AC19-89F6-D1E3-AB6DCEAB2F39}"/>
              </a:ext>
            </a:extLst>
          </p:cNvPr>
          <p:cNvCxnSpPr>
            <a:cxnSpLocks/>
          </p:cNvCxnSpPr>
          <p:nvPr/>
        </p:nvCxnSpPr>
        <p:spPr>
          <a:xfrm flipV="1">
            <a:off x="5029200" y="2667000"/>
            <a:ext cx="0" cy="457200"/>
          </a:xfrm>
          <a:prstGeom prst="straightConnector1">
            <a:avLst/>
          </a:prstGeom>
          <a:ln w="38100">
            <a:solidFill>
              <a:srgbClr val="EB1982"/>
            </a:solidFill>
            <a:tailEnd type="arrow"/>
          </a:ln>
        </p:spPr>
        <p:style>
          <a:lnRef idx="1">
            <a:schemeClr val="accent1"/>
          </a:lnRef>
          <a:fillRef idx="0">
            <a:schemeClr val="accent1"/>
          </a:fillRef>
          <a:effectRef idx="0">
            <a:schemeClr val="accent1"/>
          </a:effectRef>
          <a:fontRef idx="minor">
            <a:schemeClr val="tx1"/>
          </a:fontRef>
        </p:style>
      </p:cxnSp>
      <p:sp>
        <p:nvSpPr>
          <p:cNvPr id="17" name="Oval 19">
            <a:extLst>
              <a:ext uri="{FF2B5EF4-FFF2-40B4-BE49-F238E27FC236}">
                <a16:creationId xmlns:a16="http://schemas.microsoft.com/office/drawing/2014/main" id="{B5441193-A2F9-4E9A-CAED-CBBF1C68633C}"/>
              </a:ext>
            </a:extLst>
          </p:cNvPr>
          <p:cNvSpPr>
            <a:spLocks noChangeArrowheads="1"/>
          </p:cNvSpPr>
          <p:nvPr/>
        </p:nvSpPr>
        <p:spPr bwMode="auto">
          <a:xfrm>
            <a:off x="4475328" y="2514600"/>
            <a:ext cx="152400" cy="1524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 name="Rectangle 3">
            <a:extLst>
              <a:ext uri="{FF2B5EF4-FFF2-40B4-BE49-F238E27FC236}">
                <a16:creationId xmlns:a16="http://schemas.microsoft.com/office/drawing/2014/main" id="{98C90A7D-D066-FC23-8A2A-87D1DD6A03D5}"/>
              </a:ext>
            </a:extLst>
          </p:cNvPr>
          <p:cNvSpPr/>
          <p:nvPr/>
        </p:nvSpPr>
        <p:spPr>
          <a:xfrm>
            <a:off x="0" y="753006"/>
            <a:ext cx="9144000" cy="990600"/>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indent="-114300" eaLnBrk="1" fontAlgn="auto" hangingPunct="1">
              <a:spcAft>
                <a:spcPts val="0"/>
              </a:spcAft>
              <a:defRPr/>
            </a:pPr>
            <a:r>
              <a:rPr lang="en-US" sz="1400" dirty="0" err="1"/>
              <a:t>moduleName.property</a:t>
            </a:r>
            <a:endParaRPr lang="en-US" sz="1400" dirty="0"/>
          </a:p>
          <a:p>
            <a:pPr lvl="3" indent="-114300" eaLnBrk="1" fontAlgn="auto" hangingPunct="1">
              <a:spcAft>
                <a:spcPts val="0"/>
              </a:spcAft>
              <a:defRPr/>
            </a:pPr>
            <a:endParaRPr lang="en-US" sz="1400" b="1" dirty="0"/>
          </a:p>
          <a:p>
            <a:pPr lvl="3" indent="-114300" eaLnBrk="1" fontAlgn="auto" hangingPunct="1">
              <a:spcAft>
                <a:spcPts val="0"/>
              </a:spcAft>
              <a:defRPr/>
            </a:pPr>
            <a:r>
              <a:rPr lang="en-US" sz="1400" dirty="0" err="1"/>
              <a:t>moduleName.functionName</a:t>
            </a:r>
            <a:r>
              <a:rPr lang="en-US" sz="1400" dirty="0"/>
              <a:t>(argument1, </a:t>
            </a:r>
          </a:p>
          <a:p>
            <a:pPr marL="342900" lvl="1" indent="0" eaLnBrk="1" fontAlgn="auto" hangingPunct="1">
              <a:spcAft>
                <a:spcPts val="0"/>
              </a:spcAft>
              <a:buNone/>
              <a:defRPr/>
            </a:pPr>
            <a:r>
              <a:rPr lang="en-US" sz="1400" dirty="0"/>
              <a:t>                                                                            argument2, …)</a:t>
            </a:r>
          </a:p>
        </p:txBody>
      </p:sp>
    </p:spTree>
    <p:extLst>
      <p:ext uri="{BB962C8B-B14F-4D97-AF65-F5344CB8AC3E}">
        <p14:creationId xmlns:p14="http://schemas.microsoft.com/office/powerpoint/2010/main" val="40354285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grpId="2"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7" grpId="2"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93146-444C-C9F0-9437-9A12BB496E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E473D27-099F-1014-36F6-2D22A8D7AB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22129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D46E65-A0BA-E0D2-6332-C04CDDCF6CA8}"/>
              </a:ext>
            </a:extLst>
          </p:cNvPr>
          <p:cNvSpPr>
            <a:spLocks noGrp="1"/>
          </p:cNvSpPr>
          <p:nvPr>
            <p:ph idx="1"/>
          </p:nvPr>
        </p:nvSpPr>
        <p:spPr>
          <a:xfrm>
            <a:off x="628650" y="76200"/>
            <a:ext cx="7886700" cy="6781800"/>
          </a:xfrm>
        </p:spPr>
        <p:txBody>
          <a:bodyPr/>
          <a:lstStyle/>
          <a:p>
            <a:pPr marL="0" indent="0" algn="ctr">
              <a:buNone/>
            </a:pPr>
            <a:endParaRPr lang="en-US" sz="8000" dirty="0"/>
          </a:p>
          <a:p>
            <a:pPr marL="0" indent="0" algn="ctr">
              <a:buNone/>
            </a:pPr>
            <a:endParaRPr lang="en-US" sz="8000" dirty="0"/>
          </a:p>
          <a:p>
            <a:pPr marL="0" indent="0" algn="ctr">
              <a:buNone/>
            </a:pPr>
            <a:r>
              <a:rPr lang="en-US" sz="8000" dirty="0"/>
              <a:t>Built-ins Part 2</a:t>
            </a:r>
          </a:p>
        </p:txBody>
      </p:sp>
    </p:spTree>
    <p:extLst>
      <p:ext uri="{BB962C8B-B14F-4D97-AF65-F5344CB8AC3E}">
        <p14:creationId xmlns:p14="http://schemas.microsoft.com/office/powerpoint/2010/main" val="14569109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D46E65-A0BA-E0D2-6332-C04CDDCF6CA8}"/>
              </a:ext>
            </a:extLst>
          </p:cNvPr>
          <p:cNvSpPr>
            <a:spLocks noGrp="1"/>
          </p:cNvSpPr>
          <p:nvPr>
            <p:ph idx="1"/>
          </p:nvPr>
        </p:nvSpPr>
        <p:spPr>
          <a:xfrm>
            <a:off x="628650" y="76200"/>
            <a:ext cx="7886700" cy="6781800"/>
          </a:xfrm>
        </p:spPr>
        <p:txBody>
          <a:bodyPr/>
          <a:lstStyle/>
          <a:p>
            <a:pPr marL="0" indent="0" algn="ctr">
              <a:buNone/>
            </a:pPr>
            <a:endParaRPr lang="en-US" sz="8000" dirty="0"/>
          </a:p>
          <a:p>
            <a:pPr marL="0" indent="0" algn="ctr">
              <a:buNone/>
            </a:pPr>
            <a:endParaRPr lang="en-US" sz="8000" dirty="0"/>
          </a:p>
          <a:p>
            <a:pPr marL="0" indent="0" algn="ctr">
              <a:buNone/>
            </a:pPr>
            <a:r>
              <a:rPr lang="en-US" sz="8000" dirty="0"/>
              <a:t>Functions</a:t>
            </a:r>
          </a:p>
        </p:txBody>
      </p:sp>
    </p:spTree>
    <p:extLst>
      <p:ext uri="{BB962C8B-B14F-4D97-AF65-F5344CB8AC3E}">
        <p14:creationId xmlns:p14="http://schemas.microsoft.com/office/powerpoint/2010/main" val="1797469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ADBEEADE-1F4E-9CE0-E63F-7546F08AB5E1}"/>
              </a:ext>
            </a:extLst>
          </p:cNvPr>
          <p:cNvSpPr>
            <a:spLocks noGrp="1"/>
          </p:cNvSpPr>
          <p:nvPr>
            <p:ph type="title"/>
          </p:nvPr>
        </p:nvSpPr>
        <p:spPr>
          <a:xfrm>
            <a:off x="304800" y="-147638"/>
            <a:ext cx="7886700" cy="1325563"/>
          </a:xfrm>
        </p:spPr>
        <p:txBody>
          <a:bodyPr/>
          <a:lstStyle/>
          <a:p>
            <a:pPr eaLnBrk="1" hangingPunct="1">
              <a:defRPr/>
            </a:pPr>
            <a:r>
              <a:rPr lang="en-US" altLang="en-US" dirty="0"/>
              <a:t>Python built-in Functions</a:t>
            </a:r>
          </a:p>
        </p:txBody>
      </p:sp>
      <p:sp>
        <p:nvSpPr>
          <p:cNvPr id="39942" name="TextBox 2">
            <a:extLst>
              <a:ext uri="{FF2B5EF4-FFF2-40B4-BE49-F238E27FC236}">
                <a16:creationId xmlns:a16="http://schemas.microsoft.com/office/drawing/2014/main" id="{8D41C58E-348F-79D6-5C8E-D55208E75A5D}"/>
              </a:ext>
            </a:extLst>
          </p:cNvPr>
          <p:cNvSpPr txBox="1">
            <a:spLocks noChangeArrowheads="1"/>
          </p:cNvSpPr>
          <p:nvPr/>
        </p:nvSpPr>
        <p:spPr bwMode="auto">
          <a:xfrm>
            <a:off x="5257800" y="3200400"/>
            <a:ext cx="36576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rgbClr val="B8B8B8"/>
                </a:solidFill>
              </a:rPr>
              <a:t>Don’t do this: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zip = </a:t>
            </a:r>
            <a:r>
              <a:rPr lang="en-US" b="0" dirty="0">
                <a:solidFill>
                  <a:srgbClr val="CE9178"/>
                </a:solidFill>
                <a:effectLst/>
                <a:latin typeface="Consolas" panose="020B0609020204030204" pitchFamily="49" charset="0"/>
              </a:rPr>
              <a:t>"myfile.zip"</a:t>
            </a:r>
            <a:endParaRPr lang="en-US" b="0" dirty="0">
              <a:solidFill>
                <a:srgbClr val="D4D4D4"/>
              </a:solidFill>
              <a:effectLst/>
              <a:latin typeface="Consolas" panose="020B0609020204030204" pitchFamily="49" charset="0"/>
            </a:endParaRPr>
          </a:p>
          <a:p>
            <a:pPr eaLnBrk="1" hangingPunct="1"/>
            <a:endParaRPr lang="en-US" altLang="en-US" dirty="0">
              <a:solidFill>
                <a:srgbClr val="B8B8B8"/>
              </a:solidFill>
            </a:endParaRPr>
          </a:p>
          <a:p>
            <a:pPr eaLnBrk="1" hangingPunct="1"/>
            <a:r>
              <a:rPr lang="en-US" altLang="en-US" dirty="0">
                <a:solidFill>
                  <a:srgbClr val="B8B8B8"/>
                </a:solidFill>
              </a:rPr>
              <a:t>Don’t use built-ins </a:t>
            </a:r>
          </a:p>
          <a:p>
            <a:pPr eaLnBrk="1" hangingPunct="1"/>
            <a:r>
              <a:rPr lang="en-US" altLang="en-US" dirty="0">
                <a:solidFill>
                  <a:srgbClr val="B8B8B8"/>
                </a:solidFill>
              </a:rPr>
              <a:t>as variable names!</a:t>
            </a:r>
          </a:p>
        </p:txBody>
      </p:sp>
      <p:sp>
        <p:nvSpPr>
          <p:cNvPr id="3" name="TextBox 2">
            <a:extLst>
              <a:ext uri="{FF2B5EF4-FFF2-40B4-BE49-F238E27FC236}">
                <a16:creationId xmlns:a16="http://schemas.microsoft.com/office/drawing/2014/main" id="{342D4697-EBD9-32C2-9DC8-4161202E0BB5}"/>
              </a:ext>
            </a:extLst>
          </p:cNvPr>
          <p:cNvSpPr txBox="1"/>
          <p:nvPr/>
        </p:nvSpPr>
        <p:spPr>
          <a:xfrm>
            <a:off x="304800" y="804926"/>
            <a:ext cx="8153400" cy="646331"/>
          </a:xfrm>
          <a:prstGeom prst="rect">
            <a:avLst/>
          </a:prstGeom>
          <a:noFill/>
        </p:spPr>
        <p:txBody>
          <a:bodyPr wrap="square">
            <a:spAutoFit/>
          </a:bodyPr>
          <a:lstStyle/>
          <a:p>
            <a:r>
              <a:rPr lang="en-US" b="0" i="0" dirty="0">
                <a:solidFill>
                  <a:schemeClr val="bg1"/>
                </a:solidFill>
                <a:effectLst/>
                <a:latin typeface="Lucida Grande"/>
              </a:rPr>
              <a:t>The Python interpreter has a number of functions and types built into it that are always available. </a:t>
            </a:r>
            <a:endParaRPr lang="en-US" dirty="0">
              <a:solidFill>
                <a:schemeClr val="bg1"/>
              </a:solidFill>
            </a:endParaRPr>
          </a:p>
        </p:txBody>
      </p:sp>
      <p:pic>
        <p:nvPicPr>
          <p:cNvPr id="5" name="Picture 4">
            <a:extLst>
              <a:ext uri="{FF2B5EF4-FFF2-40B4-BE49-F238E27FC236}">
                <a16:creationId xmlns:a16="http://schemas.microsoft.com/office/drawing/2014/main" id="{94C87268-9C69-55F0-4738-22077D3237EC}"/>
              </a:ext>
            </a:extLst>
          </p:cNvPr>
          <p:cNvPicPr>
            <a:picLocks noChangeAspect="1"/>
          </p:cNvPicPr>
          <p:nvPr/>
        </p:nvPicPr>
        <p:blipFill>
          <a:blip r:embed="rId3"/>
          <a:stretch>
            <a:fillRect/>
          </a:stretch>
        </p:blipFill>
        <p:spPr>
          <a:xfrm>
            <a:off x="457200" y="1600199"/>
            <a:ext cx="4114800" cy="4236495"/>
          </a:xfrm>
          <a:prstGeom prst="rect">
            <a:avLst/>
          </a:prstGeom>
        </p:spPr>
      </p:pic>
      <p:pic>
        <p:nvPicPr>
          <p:cNvPr id="2" name="Graphic 1" descr="Close outline">
            <a:extLst>
              <a:ext uri="{FF2B5EF4-FFF2-40B4-BE49-F238E27FC236}">
                <a16:creationId xmlns:a16="http://schemas.microsoft.com/office/drawing/2014/main" id="{E1F88115-0DE9-46CD-A088-CA6A33AC54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80867" y="3429000"/>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50464B70-2477-17A9-1832-CBFBFAF6180A}"/>
              </a:ext>
            </a:extLst>
          </p:cNvPr>
          <p:cNvSpPr>
            <a:spLocks noGrp="1"/>
          </p:cNvSpPr>
          <p:nvPr>
            <p:ph type="title"/>
          </p:nvPr>
        </p:nvSpPr>
        <p:spPr/>
        <p:txBody>
          <a:bodyPr/>
          <a:lstStyle/>
          <a:p>
            <a:pPr eaLnBrk="1" hangingPunct="1">
              <a:defRPr/>
            </a:pPr>
            <a:r>
              <a:rPr lang="en-US" altLang="en-US" dirty="0"/>
              <a:t>Function terminology</a:t>
            </a:r>
          </a:p>
        </p:txBody>
      </p:sp>
      <p:sp>
        <p:nvSpPr>
          <p:cNvPr id="22531" name="Content Placeholder 2">
            <a:extLst>
              <a:ext uri="{FF2B5EF4-FFF2-40B4-BE49-F238E27FC236}">
                <a16:creationId xmlns:a16="http://schemas.microsoft.com/office/drawing/2014/main" id="{7FD17EF7-4FFF-14E2-082D-54851792A469}"/>
              </a:ext>
            </a:extLst>
          </p:cNvPr>
          <p:cNvSpPr>
            <a:spLocks noGrp="1"/>
          </p:cNvSpPr>
          <p:nvPr>
            <p:ph idx="1"/>
          </p:nvPr>
        </p:nvSpPr>
        <p:spPr>
          <a:xfrm>
            <a:off x="838200" y="1371600"/>
            <a:ext cx="7886700" cy="5121275"/>
          </a:xfrm>
        </p:spPr>
        <p:txBody>
          <a:bodyPr rtlCol="0">
            <a:normAutofit/>
          </a:bodyPr>
          <a:lstStyle/>
          <a:p>
            <a:pPr marL="342900" lvl="1" indent="0" eaLnBrk="1" fontAlgn="auto" hangingPunct="1">
              <a:spcAft>
                <a:spcPts val="0"/>
              </a:spcAft>
              <a:buFont typeface="Arial" panose="020B0604020202020204" pitchFamily="34" charset="0"/>
              <a:buNone/>
              <a:defRPr/>
            </a:pPr>
            <a:r>
              <a:rPr lang="en-US" dirty="0">
                <a:latin typeface="Courier New" panose="02070309020205020404" pitchFamily="49" charset="0"/>
                <a:cs typeface="Courier New" panose="02070309020205020404" pitchFamily="49" charset="0"/>
              </a:rPr>
              <a:t>&gt;&gt;&gt; round(1.7)          &gt;&gt;&gt; min(1, 2, 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2.0                     1</a:t>
            </a:r>
            <a:br>
              <a:rPr lang="en-US" dirty="0"/>
            </a:br>
            <a:r>
              <a:rPr lang="en-US" dirty="0"/>
              <a:t>           </a:t>
            </a:r>
            <a:endParaRPr lang="en-US" sz="2000" dirty="0"/>
          </a:p>
          <a:p>
            <a:pPr marL="0" indent="0" eaLnBrk="1" fontAlgn="auto" hangingPunct="1">
              <a:spcAft>
                <a:spcPts val="0"/>
              </a:spcAft>
              <a:buNone/>
              <a:defRPr/>
            </a:pPr>
            <a:r>
              <a:rPr lang="en-US" sz="1800" i="1" dirty="0"/>
              <a:t>function</a:t>
            </a:r>
            <a:r>
              <a:rPr lang="en-US" sz="1800" dirty="0"/>
              <a:t> – a named set of code that performs a task </a:t>
            </a:r>
            <a:br>
              <a:rPr lang="en-US" sz="1800" dirty="0"/>
            </a:br>
            <a:r>
              <a:rPr lang="en-US" sz="1400" dirty="0"/>
              <a:t>           </a:t>
            </a:r>
            <a:r>
              <a:rPr lang="en-US" sz="1400" dirty="0">
                <a:latin typeface="Courier New" panose="02070309020205020404" pitchFamily="49" charset="0"/>
                <a:cs typeface="Courier New" panose="02070309020205020404" pitchFamily="49" charset="0"/>
              </a:rPr>
              <a:t>round, min, </a:t>
            </a:r>
            <a:r>
              <a:rPr lang="en-US" sz="1400" dirty="0" err="1">
                <a:latin typeface="Courier New" panose="02070309020205020404" pitchFamily="49" charset="0"/>
                <a:cs typeface="Courier New" panose="02070309020205020404" pitchFamily="49" charset="0"/>
              </a:rPr>
              <a:t>arcpy.Exists</a:t>
            </a:r>
            <a:r>
              <a:rPr lang="en-US" sz="1400" dirty="0">
                <a:latin typeface="Courier New" panose="02070309020205020404" pitchFamily="49" charset="0"/>
                <a:cs typeface="Courier New" panose="02070309020205020404" pitchFamily="49" charset="0"/>
              </a:rPr>
              <a:t>(path), int, print</a:t>
            </a:r>
          </a:p>
          <a:p>
            <a:pPr marL="0" indent="0" eaLnBrk="1" fontAlgn="auto" hangingPunct="1">
              <a:spcAft>
                <a:spcPts val="0"/>
              </a:spcAft>
              <a:buNone/>
              <a:defRPr/>
            </a:pPr>
            <a:endParaRPr lang="en-US" sz="1400" dirty="0"/>
          </a:p>
          <a:p>
            <a:pPr marL="0" indent="0" eaLnBrk="1" fontAlgn="auto" hangingPunct="1">
              <a:spcAft>
                <a:spcPts val="0"/>
              </a:spcAft>
              <a:buNone/>
              <a:defRPr/>
            </a:pPr>
            <a:r>
              <a:rPr lang="en-US" sz="1800" i="1" dirty="0"/>
              <a:t>built-in function</a:t>
            </a:r>
            <a:r>
              <a:rPr lang="en-US" sz="1800" dirty="0"/>
              <a:t> – a function supplied by Python</a:t>
            </a:r>
            <a:br>
              <a:rPr lang="en-US" sz="1800" dirty="0"/>
            </a:br>
            <a:r>
              <a:rPr lang="en-US" sz="1400" dirty="0"/>
              <a:t>           </a:t>
            </a:r>
            <a:r>
              <a:rPr lang="en-US" sz="1400" dirty="0">
                <a:latin typeface="Courier New" panose="02070309020205020404" pitchFamily="49" charset="0"/>
                <a:cs typeface="Courier New" panose="02070309020205020404" pitchFamily="49" charset="0"/>
              </a:rPr>
              <a:t>round, min, int, print</a:t>
            </a:r>
            <a:br>
              <a:rPr lang="en-US" sz="1400" dirty="0"/>
            </a:br>
            <a:endParaRPr lang="en-US" dirty="0"/>
          </a:p>
          <a:p>
            <a:pPr marL="0" indent="0" eaLnBrk="1" fontAlgn="auto" hangingPunct="1">
              <a:spcAft>
                <a:spcPts val="0"/>
              </a:spcAft>
              <a:buNone/>
              <a:defRPr/>
            </a:pPr>
            <a:r>
              <a:rPr lang="en-US" sz="1800" i="1" dirty="0"/>
              <a:t>function call</a:t>
            </a:r>
            <a:r>
              <a:rPr lang="en-US" sz="1800" dirty="0"/>
              <a:t> – a code statement that invokes a function</a:t>
            </a:r>
          </a:p>
          <a:p>
            <a:pPr marL="342900" lvl="1" indent="0" eaLnBrk="1" fontAlgn="auto" hangingPunct="1">
              <a:spcAft>
                <a:spcPts val="0"/>
              </a:spcAft>
              <a:buNone/>
              <a:defRPr/>
            </a:pPr>
            <a:r>
              <a:rPr lang="en-US" sz="1400" dirty="0"/>
              <a:t>We </a:t>
            </a:r>
            <a:r>
              <a:rPr lang="en-US" sz="1400" i="1" dirty="0"/>
              <a:t>called</a:t>
            </a:r>
            <a:r>
              <a:rPr lang="en-US" sz="1400" dirty="0"/>
              <a:t> the </a:t>
            </a:r>
            <a:r>
              <a:rPr lang="en-US" sz="1400" dirty="0">
                <a:latin typeface="Courier New" panose="02070309020205020404" pitchFamily="49" charset="0"/>
                <a:cs typeface="Courier New" panose="02070309020205020404" pitchFamily="49" charset="0"/>
              </a:rPr>
              <a:t>round </a:t>
            </a:r>
            <a:r>
              <a:rPr lang="en-US" sz="1400" dirty="0"/>
              <a:t>function, then we </a:t>
            </a:r>
            <a:r>
              <a:rPr lang="en-US" sz="1400" i="1" dirty="0"/>
              <a:t>called</a:t>
            </a:r>
            <a:r>
              <a:rPr lang="en-US" sz="1400" dirty="0"/>
              <a:t> the </a:t>
            </a:r>
            <a:r>
              <a:rPr lang="en-US" sz="1400" dirty="0">
                <a:latin typeface="Courier New" panose="02070309020205020404" pitchFamily="49" charset="0"/>
                <a:cs typeface="Courier New" panose="02070309020205020404" pitchFamily="49" charset="0"/>
              </a:rPr>
              <a:t>min</a:t>
            </a:r>
            <a:r>
              <a:rPr lang="en-US" sz="1400" dirty="0"/>
              <a:t> function.</a:t>
            </a:r>
          </a:p>
          <a:p>
            <a:pPr marL="342900" lvl="1" indent="0" eaLnBrk="1" fontAlgn="auto" hangingPunct="1">
              <a:spcAft>
                <a:spcPts val="0"/>
              </a:spcAft>
              <a:buNone/>
              <a:defRPr/>
            </a:pPr>
            <a:endParaRPr lang="en-US" sz="1400" dirty="0"/>
          </a:p>
          <a:p>
            <a:pPr marL="0" indent="0" eaLnBrk="1" fontAlgn="auto" hangingPunct="1">
              <a:spcAft>
                <a:spcPts val="0"/>
              </a:spcAft>
              <a:buNone/>
              <a:defRPr/>
            </a:pPr>
            <a:r>
              <a:rPr lang="en-US" sz="1800" i="1" dirty="0"/>
              <a:t>passing arguments</a:t>
            </a:r>
            <a:r>
              <a:rPr lang="en-US" sz="1800" dirty="0"/>
              <a:t> – providing input for a function</a:t>
            </a:r>
          </a:p>
          <a:p>
            <a:pPr marL="342900" lvl="1" indent="0" eaLnBrk="1" fontAlgn="auto" hangingPunct="1">
              <a:spcAft>
                <a:spcPts val="0"/>
              </a:spcAft>
              <a:buNone/>
              <a:defRPr/>
            </a:pPr>
            <a:r>
              <a:rPr lang="en-US" sz="1400" dirty="0"/>
              <a:t>1.7 is </a:t>
            </a:r>
            <a:r>
              <a:rPr lang="en-US" sz="1400" i="1" dirty="0"/>
              <a:t>passed into</a:t>
            </a:r>
            <a:r>
              <a:rPr lang="en-US" sz="1400" dirty="0"/>
              <a:t> the </a:t>
            </a:r>
            <a:r>
              <a:rPr lang="en-US" sz="1400" dirty="0">
                <a:latin typeface="Courier New" panose="02070309020205020404" pitchFamily="49" charset="0"/>
                <a:cs typeface="Courier New" panose="02070309020205020404" pitchFamily="49" charset="0"/>
              </a:rPr>
              <a:t>round</a:t>
            </a:r>
            <a:r>
              <a:rPr lang="en-US" sz="1400" dirty="0"/>
              <a:t> function</a:t>
            </a:r>
            <a:endParaRPr lang="en-US" sz="1600" dirty="0"/>
          </a:p>
          <a:p>
            <a:pPr marL="0" indent="0" eaLnBrk="1" fontAlgn="auto" hangingPunct="1">
              <a:spcAft>
                <a:spcPts val="0"/>
              </a:spcAft>
              <a:buNone/>
              <a:defRPr/>
            </a:pPr>
            <a:endParaRPr lang="en-US" sz="1800" dirty="0"/>
          </a:p>
          <a:p>
            <a:pPr marL="0" indent="0" eaLnBrk="1" fontAlgn="auto" hangingPunct="1">
              <a:spcAft>
                <a:spcPts val="0"/>
              </a:spcAft>
              <a:buNone/>
              <a:defRPr/>
            </a:pPr>
            <a:r>
              <a:rPr lang="en-US" sz="1800" i="1" dirty="0"/>
              <a:t>return value</a:t>
            </a:r>
            <a:r>
              <a:rPr lang="en-US" sz="1800" dirty="0"/>
              <a:t> – information returned from a function </a:t>
            </a:r>
            <a:endParaRPr lang="en-US" sz="1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EA9454BD-6D6B-5EF7-B46D-4FC6701DDA73}"/>
              </a:ext>
            </a:extLst>
          </p:cNvPr>
          <p:cNvSpPr>
            <a:spLocks noGrp="1"/>
          </p:cNvSpPr>
          <p:nvPr>
            <p:ph type="title"/>
          </p:nvPr>
        </p:nvSpPr>
        <p:spPr>
          <a:xfrm>
            <a:off x="628650" y="304800"/>
            <a:ext cx="7886700" cy="1325563"/>
          </a:xfrm>
        </p:spPr>
        <p:txBody>
          <a:bodyPr/>
          <a:lstStyle/>
          <a:p>
            <a:pPr eaLnBrk="1" hangingPunct="1">
              <a:defRPr/>
            </a:pPr>
            <a:r>
              <a:rPr lang="en-US" altLang="en-US" dirty="0"/>
              <a:t>Return value</a:t>
            </a:r>
          </a:p>
        </p:txBody>
      </p:sp>
      <p:sp>
        <p:nvSpPr>
          <p:cNvPr id="3" name="Content Placeholder 2">
            <a:extLst>
              <a:ext uri="{FF2B5EF4-FFF2-40B4-BE49-F238E27FC236}">
                <a16:creationId xmlns:a16="http://schemas.microsoft.com/office/drawing/2014/main" id="{895216E1-9D3D-90E0-E4B2-AED7F03958C3}"/>
              </a:ext>
            </a:extLst>
          </p:cNvPr>
          <p:cNvSpPr>
            <a:spLocks noGrp="1"/>
          </p:cNvSpPr>
          <p:nvPr>
            <p:ph idx="1"/>
          </p:nvPr>
        </p:nvSpPr>
        <p:spPr>
          <a:xfrm>
            <a:off x="628650" y="1752600"/>
            <a:ext cx="7886700" cy="4953000"/>
          </a:xfrm>
        </p:spPr>
        <p:txBody>
          <a:bodyPr rtlCol="0">
            <a:normAutofit fontScale="85000" lnSpcReduction="20000"/>
          </a:bodyPr>
          <a:lstStyle/>
          <a:p>
            <a:pPr marL="0" indent="0" eaLnBrk="1" fontAlgn="auto" hangingPunct="1">
              <a:spcAft>
                <a:spcPts val="0"/>
              </a:spcAft>
              <a:buNone/>
              <a:defRPr/>
            </a:pPr>
            <a:r>
              <a:rPr lang="en-US" sz="2400" dirty="0"/>
              <a:t>Information returned from a function </a:t>
            </a:r>
            <a:br>
              <a:rPr lang="en-US" sz="2400" dirty="0"/>
            </a:br>
            <a:endParaRPr lang="en-US" sz="2400" dirty="0"/>
          </a:p>
          <a:p>
            <a:pPr marL="0" indent="0" eaLnBrk="1" fontAlgn="auto" hangingPunct="1">
              <a:spcAft>
                <a:spcPts val="0"/>
              </a:spcAft>
              <a:buNone/>
              <a:defRPr/>
            </a:pPr>
            <a:r>
              <a:rPr lang="en-US" sz="1800" dirty="0">
                <a:latin typeface="Courier New" panose="02070309020205020404" pitchFamily="49" charset="0"/>
                <a:cs typeface="Courier New" panose="02070309020205020404" pitchFamily="49" charset="0"/>
              </a:rPr>
              <a:t>&gt;&gt;&gt; </a:t>
            </a:r>
            <a:r>
              <a:rPr lang="en-US" sz="1400" b="0" dirty="0">
                <a:solidFill>
                  <a:srgbClr val="D4D4D4"/>
                </a:solidFill>
                <a:effectLst/>
                <a:latin typeface="Consolas" panose="020B0609020204030204" pitchFamily="49" charset="0"/>
              </a:rPr>
              <a:t>round(</a:t>
            </a:r>
            <a:r>
              <a:rPr lang="en-US" sz="1400" b="0" dirty="0">
                <a:solidFill>
                  <a:srgbClr val="B5CEA8"/>
                </a:solidFill>
                <a:effectLst/>
                <a:latin typeface="Consolas" panose="020B0609020204030204" pitchFamily="49" charset="0"/>
              </a:rPr>
              <a:t>1.7</a:t>
            </a:r>
            <a:r>
              <a:rPr lang="en-US" sz="1400" b="0" dirty="0">
                <a:solidFill>
                  <a:srgbClr val="D4D4D4"/>
                </a:solidFill>
                <a:effectLst/>
                <a:latin typeface="Consolas" panose="020B0609020204030204" pitchFamily="49" charset="0"/>
              </a:rPr>
              <a:t>)</a:t>
            </a:r>
          </a:p>
          <a:p>
            <a:pPr marL="0" indent="0" eaLnBrk="1" fontAlgn="auto" hangingPunct="1">
              <a:spcAft>
                <a:spcPts val="0"/>
              </a:spcAft>
              <a:buNone/>
              <a:defRPr/>
            </a:pP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 </a:t>
            </a:r>
          </a:p>
          <a:p>
            <a:pPr marL="0" indent="0" eaLnBrk="1" fontAlgn="auto" hangingPunct="1">
              <a:spcAft>
                <a:spcPts val="0"/>
              </a:spcAft>
              <a:buNone/>
              <a:defRPr/>
            </a:pPr>
            <a:r>
              <a:rPr lang="en-US" sz="1800" dirty="0">
                <a:latin typeface="Courier New" panose="02070309020205020404" pitchFamily="49" charset="0"/>
                <a:cs typeface="Courier New" panose="02070309020205020404" pitchFamily="49" charset="0"/>
              </a:rPr>
              <a:t>&gt;&gt;&gt; </a:t>
            </a:r>
            <a:r>
              <a:rPr lang="en-US" sz="1400" b="0" dirty="0">
                <a:solidFill>
                  <a:srgbClr val="D4D4D4"/>
                </a:solidFill>
                <a:effectLst/>
                <a:latin typeface="Consolas" panose="020B0609020204030204" pitchFamily="49" charset="0"/>
              </a:rPr>
              <a:t>min(</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3</a:t>
            </a:r>
            <a:r>
              <a:rPr lang="en-US" sz="1400" b="0" dirty="0">
                <a:solidFill>
                  <a:srgbClr val="D4D4D4"/>
                </a:solidFill>
                <a:effectLst/>
                <a:latin typeface="Consolas" panose="020B0609020204030204" pitchFamily="49" charset="0"/>
              </a:rPr>
              <a:t>)</a:t>
            </a:r>
          </a:p>
          <a:p>
            <a:pPr marL="0" indent="0" eaLnBrk="1" fontAlgn="auto" hangingPunct="1">
              <a:spcAft>
                <a:spcPts val="0"/>
              </a:spcAft>
              <a:buFontTx/>
              <a:buNone/>
              <a:defRPr/>
            </a:pPr>
            <a:r>
              <a:rPr lang="en-US" sz="1800" b="0" dirty="0">
                <a:solidFill>
                  <a:srgbClr val="B5CEA8"/>
                </a:solidFill>
                <a:effectLst/>
                <a:latin typeface="Consolas" panose="020B0609020204030204" pitchFamily="49" charset="0"/>
              </a:rPr>
              <a:t>1</a:t>
            </a:r>
            <a:br>
              <a:rPr lang="en-US" sz="1800" dirty="0">
                <a:latin typeface="Courier New" panose="02070309020205020404" pitchFamily="49" charset="0"/>
                <a:cs typeface="Courier New" panose="02070309020205020404" pitchFamily="49" charset="0"/>
              </a:rPr>
            </a:br>
            <a:br>
              <a:rPr lang="en-US" sz="1800" dirty="0"/>
            </a:br>
            <a:r>
              <a:rPr lang="en-US" sz="1400" dirty="0">
                <a:latin typeface="Courier New" panose="02070309020205020404" pitchFamily="49" charset="0"/>
                <a:cs typeface="Courier New" panose="02070309020205020404" pitchFamily="49" charset="0"/>
              </a:rPr>
              <a:t>&gt;&gt;&gt; help(round)</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Help on built-in function round in module </a:t>
            </a:r>
            <a:r>
              <a:rPr lang="en-US" sz="1400" dirty="0" err="1">
                <a:latin typeface="Courier New" panose="02070309020205020404" pitchFamily="49" charset="0"/>
                <a:cs typeface="Courier New" panose="02070309020205020404" pitchFamily="49" charset="0"/>
              </a:rPr>
              <a:t>builtins</a:t>
            </a:r>
            <a:r>
              <a:rPr lang="en-US" sz="1400" dirty="0">
                <a:latin typeface="Courier New" panose="02070309020205020404" pitchFamily="49" charset="0"/>
                <a:cs typeface="Courier New" panose="02070309020205020404" pitchFamily="49" charset="0"/>
              </a:rPr>
              <a:t>:</a:t>
            </a:r>
          </a:p>
          <a:p>
            <a:pPr marL="0" indent="0" eaLnBrk="1" fontAlgn="auto" hangingPunct="1">
              <a:spcAft>
                <a:spcPts val="0"/>
              </a:spcAft>
              <a:buFontTx/>
              <a:buNone/>
              <a:defRPr/>
            </a:pPr>
            <a:r>
              <a:rPr lang="en-US" sz="1400" dirty="0">
                <a:latin typeface="Courier New" panose="02070309020205020404" pitchFamily="49" charset="0"/>
                <a:cs typeface="Courier New" panose="02070309020205020404" pitchFamily="49" charset="0"/>
              </a:rPr>
              <a:t>round(number, </a:t>
            </a:r>
            <a:r>
              <a:rPr lang="en-US" sz="1400" dirty="0" err="1">
                <a:latin typeface="Courier New" panose="02070309020205020404" pitchFamily="49" charset="0"/>
                <a:cs typeface="Courier New" panose="02070309020205020404" pitchFamily="49" charset="0"/>
              </a:rPr>
              <a:t>ndigits</a:t>
            </a:r>
            <a:r>
              <a:rPr lang="en-US" sz="1400" dirty="0">
                <a:latin typeface="Courier New" panose="02070309020205020404" pitchFamily="49" charset="0"/>
                <a:cs typeface="Courier New" panose="02070309020205020404" pitchFamily="49" charset="0"/>
              </a:rPr>
              <a:t>=None)</a:t>
            </a:r>
          </a:p>
          <a:p>
            <a:pPr marL="0" indent="0" eaLnBrk="1" fontAlgn="auto" hangingPunct="1">
              <a:spcAft>
                <a:spcPts val="0"/>
              </a:spcAft>
              <a:buFontTx/>
              <a:buNone/>
              <a:defRPr/>
            </a:pPr>
            <a:r>
              <a:rPr lang="en-US" sz="1400" dirty="0">
                <a:latin typeface="Courier New" panose="02070309020205020404" pitchFamily="49" charset="0"/>
                <a:cs typeface="Courier New" panose="02070309020205020404" pitchFamily="49" charset="0"/>
              </a:rPr>
              <a:t>    Round a number to a given precision in decimal digits.</a:t>
            </a:r>
            <a:br>
              <a:rPr lang="en-US" sz="1400" dirty="0">
                <a:latin typeface="Courier New" panose="02070309020205020404" pitchFamily="49" charset="0"/>
                <a:cs typeface="Courier New" panose="02070309020205020404" pitchFamily="49" charset="0"/>
              </a:rPr>
            </a:br>
            <a:endParaRPr lang="en-US" sz="1400" dirty="0">
              <a:latin typeface="Courier New" panose="02070309020205020404" pitchFamily="49" charset="0"/>
              <a:cs typeface="Courier New" panose="02070309020205020404" pitchFamily="49" charset="0"/>
            </a:endParaRPr>
          </a:p>
          <a:p>
            <a:pPr marL="0" indent="0" eaLnBrk="1" fontAlgn="auto" hangingPunct="1">
              <a:spcAft>
                <a:spcPts val="0"/>
              </a:spcAft>
              <a:buFontTx/>
              <a:buNone/>
              <a:defRPr/>
            </a:pPr>
            <a:r>
              <a:rPr lang="en-US" sz="1400" dirty="0">
                <a:latin typeface="Courier New" panose="02070309020205020404" pitchFamily="49" charset="0"/>
                <a:cs typeface="Courier New" panose="02070309020205020404" pitchFamily="49" charset="0"/>
              </a:rPr>
              <a:t>    The return value is an integer if </a:t>
            </a:r>
            <a:r>
              <a:rPr lang="en-US" sz="1400" dirty="0" err="1">
                <a:latin typeface="Courier New" panose="02070309020205020404" pitchFamily="49" charset="0"/>
                <a:cs typeface="Courier New" panose="02070309020205020404" pitchFamily="49" charset="0"/>
              </a:rPr>
              <a:t>ndigits</a:t>
            </a:r>
            <a:r>
              <a:rPr lang="en-US" sz="1400" dirty="0">
                <a:latin typeface="Courier New" panose="02070309020205020404" pitchFamily="49" charset="0"/>
                <a:cs typeface="Courier New" panose="02070309020205020404" pitchFamily="49" charset="0"/>
              </a:rPr>
              <a:t> is omitted or None.  Otherwise </a:t>
            </a:r>
          </a:p>
          <a:p>
            <a:pPr marL="0" indent="0" eaLnBrk="1" fontAlgn="auto" hangingPunct="1">
              <a:spcAft>
                <a:spcPts val="0"/>
              </a:spcAft>
              <a:buFontTx/>
              <a:buNone/>
              <a:defRPr/>
            </a:pPr>
            <a:r>
              <a:rPr lang="en-US" sz="1400" dirty="0">
                <a:latin typeface="Courier New" panose="02070309020205020404" pitchFamily="49" charset="0"/>
                <a:cs typeface="Courier New" panose="02070309020205020404" pitchFamily="49" charset="0"/>
              </a:rPr>
              <a:t>    the return value has the same type as the number.  </a:t>
            </a:r>
            <a:r>
              <a:rPr lang="en-US" sz="1400" dirty="0" err="1">
                <a:latin typeface="Courier New" panose="02070309020205020404" pitchFamily="49" charset="0"/>
                <a:cs typeface="Courier New" panose="02070309020205020404" pitchFamily="49" charset="0"/>
              </a:rPr>
              <a:t>ndigits</a:t>
            </a:r>
            <a:r>
              <a:rPr lang="en-US" sz="1400" dirty="0">
                <a:latin typeface="Courier New" panose="02070309020205020404" pitchFamily="49" charset="0"/>
                <a:cs typeface="Courier New" panose="02070309020205020404" pitchFamily="49" charset="0"/>
              </a:rPr>
              <a:t> may be negative.</a:t>
            </a:r>
            <a:br>
              <a:rPr lang="en-US" sz="1500" dirty="0">
                <a:latin typeface="Courier New" panose="02070309020205020404" pitchFamily="49" charset="0"/>
                <a:cs typeface="Courier New" panose="02070309020205020404" pitchFamily="49" charset="0"/>
              </a:rPr>
            </a:br>
            <a:endParaRPr lang="en-US" sz="1500" dirty="0">
              <a:latin typeface="Courier New" panose="02070309020205020404" pitchFamily="49" charset="0"/>
              <a:cs typeface="Courier New" panose="02070309020205020404" pitchFamily="49" charset="0"/>
            </a:endParaRPr>
          </a:p>
          <a:p>
            <a:pPr marL="0" indent="0" eaLnBrk="1" fontAlgn="auto" hangingPunct="1">
              <a:spcAft>
                <a:spcPts val="0"/>
              </a:spcAft>
              <a:buNone/>
              <a:defRPr/>
            </a:pPr>
            <a:endParaRPr lang="en-US" sz="2400" dirty="0"/>
          </a:p>
          <a:p>
            <a:pPr marL="0" indent="0" eaLnBrk="1" fontAlgn="auto" hangingPunct="1">
              <a:spcAft>
                <a:spcPts val="0"/>
              </a:spcAft>
              <a:buNone/>
              <a:defRPr/>
            </a:pPr>
            <a:r>
              <a:rPr lang="en-US" sz="2400" dirty="0">
                <a:latin typeface="Courier New" panose="02070309020205020404" pitchFamily="49" charset="0"/>
                <a:cs typeface="Courier New" panose="02070309020205020404" pitchFamily="49" charset="0"/>
              </a:rPr>
              <a:t>round</a:t>
            </a:r>
            <a:r>
              <a:rPr lang="en-US" sz="2400" dirty="0"/>
              <a:t> returned a 2</a:t>
            </a:r>
          </a:p>
          <a:p>
            <a:pPr marL="0" indent="0" eaLnBrk="1" fontAlgn="auto" hangingPunct="1">
              <a:spcAft>
                <a:spcPts val="0"/>
              </a:spcAft>
              <a:buNone/>
              <a:defRPr/>
            </a:pPr>
            <a:endParaRPr lang="en-US" sz="100" dirty="0"/>
          </a:p>
          <a:p>
            <a:pPr marL="0" indent="0" eaLnBrk="1" fontAlgn="auto" hangingPunct="1">
              <a:spcAft>
                <a:spcPts val="0"/>
              </a:spcAft>
              <a:buNone/>
              <a:defRPr/>
            </a:pPr>
            <a:r>
              <a:rPr lang="en-US" sz="2400" dirty="0">
                <a:latin typeface="Courier New" panose="02070309020205020404" pitchFamily="49" charset="0"/>
                <a:cs typeface="Courier New" panose="02070309020205020404" pitchFamily="49" charset="0"/>
              </a:rPr>
              <a:t>min</a:t>
            </a:r>
            <a:r>
              <a:rPr lang="en-US" sz="2400" dirty="0"/>
              <a:t> returned a 1</a:t>
            </a:r>
            <a:br>
              <a:rPr lang="en-US" sz="2400" dirty="0"/>
            </a:br>
            <a:br>
              <a:rPr lang="en-US" sz="2400" dirty="0"/>
            </a:br>
            <a:r>
              <a:rPr lang="en-US" sz="2400" dirty="0">
                <a:latin typeface="Courier New" panose="02070309020205020404" pitchFamily="49" charset="0"/>
                <a:cs typeface="Courier New" panose="02070309020205020404" pitchFamily="49" charset="0"/>
              </a:rPr>
              <a:t>help</a:t>
            </a:r>
            <a:r>
              <a:rPr lang="en-US" sz="2400" dirty="0"/>
              <a:t> function does not return anything.  It just prints something.</a:t>
            </a:r>
          </a:p>
          <a:p>
            <a:pPr marL="0" indent="0" eaLnBrk="1" fontAlgn="auto" hangingPunct="1">
              <a:spcAft>
                <a:spcPts val="0"/>
              </a:spcAft>
              <a:buNone/>
              <a:defRPr/>
            </a:pPr>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E2D38CFD-8800-62BE-DAEF-C4AB8D60A9CA}"/>
              </a:ext>
            </a:extLst>
          </p:cNvPr>
          <p:cNvSpPr>
            <a:spLocks noGrp="1"/>
          </p:cNvSpPr>
          <p:nvPr>
            <p:ph type="title"/>
          </p:nvPr>
        </p:nvSpPr>
        <p:spPr/>
        <p:txBody>
          <a:bodyPr/>
          <a:lstStyle/>
          <a:p>
            <a:pPr eaLnBrk="1" hangingPunct="1">
              <a:defRPr/>
            </a:pPr>
            <a:r>
              <a:rPr lang="en-US" altLang="en-US" dirty="0" err="1"/>
              <a:t>PythonWin</a:t>
            </a:r>
            <a:endParaRPr lang="en-US" altLang="en-US" dirty="0"/>
          </a:p>
        </p:txBody>
      </p:sp>
      <p:pic>
        <p:nvPicPr>
          <p:cNvPr id="11269" name="Picture 2" descr="http://courses.ncsu.edu/nr595d/common/images/PythonWin_small3.png">
            <a:extLst>
              <a:ext uri="{FF2B5EF4-FFF2-40B4-BE49-F238E27FC236}">
                <a16:creationId xmlns:a16="http://schemas.microsoft.com/office/drawing/2014/main" id="{CD00460A-C2E7-761F-46DF-755D0F97B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447800"/>
            <a:ext cx="6440487" cy="512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06518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EA9454BD-6D6B-5EF7-B46D-4FC6701DDA73}"/>
              </a:ext>
            </a:extLst>
          </p:cNvPr>
          <p:cNvSpPr>
            <a:spLocks noGrp="1"/>
          </p:cNvSpPr>
          <p:nvPr>
            <p:ph type="title"/>
          </p:nvPr>
        </p:nvSpPr>
        <p:spPr>
          <a:xfrm>
            <a:off x="628650" y="304800"/>
            <a:ext cx="7886700" cy="1325563"/>
          </a:xfrm>
        </p:spPr>
        <p:txBody>
          <a:bodyPr/>
          <a:lstStyle/>
          <a:p>
            <a:pPr eaLnBrk="1" hangingPunct="1">
              <a:defRPr/>
            </a:pPr>
            <a:r>
              <a:rPr lang="en-US" altLang="en-US" dirty="0"/>
              <a:t>The </a:t>
            </a:r>
            <a:r>
              <a:rPr lang="en-US" altLang="en-US" dirty="0">
                <a:latin typeface="Courier New" panose="02070309020205020404" pitchFamily="49" charset="0"/>
                <a:cs typeface="Courier New" panose="02070309020205020404" pitchFamily="49" charset="0"/>
              </a:rPr>
              <a:t>help</a:t>
            </a:r>
            <a:r>
              <a:rPr lang="en-US" altLang="en-US" dirty="0"/>
              <a:t> function</a:t>
            </a:r>
          </a:p>
        </p:txBody>
      </p:sp>
      <p:sp>
        <p:nvSpPr>
          <p:cNvPr id="3" name="Content Placeholder 2">
            <a:extLst>
              <a:ext uri="{FF2B5EF4-FFF2-40B4-BE49-F238E27FC236}">
                <a16:creationId xmlns:a16="http://schemas.microsoft.com/office/drawing/2014/main" id="{895216E1-9D3D-90E0-E4B2-AED7F03958C3}"/>
              </a:ext>
            </a:extLst>
          </p:cNvPr>
          <p:cNvSpPr>
            <a:spLocks noGrp="1"/>
          </p:cNvSpPr>
          <p:nvPr>
            <p:ph idx="1"/>
          </p:nvPr>
        </p:nvSpPr>
        <p:spPr>
          <a:xfrm>
            <a:off x="628650" y="1752600"/>
            <a:ext cx="7886700" cy="4953000"/>
          </a:xfrm>
        </p:spPr>
        <p:txBody>
          <a:bodyPr rtlCol="0">
            <a:normAutofit lnSpcReduction="10000"/>
          </a:bodyPr>
          <a:lstStyle/>
          <a:p>
            <a:pPr eaLnBrk="1" fontAlgn="auto" hangingPunct="1">
              <a:spcAft>
                <a:spcPts val="0"/>
              </a:spcAft>
              <a:defRPr/>
            </a:pPr>
            <a:r>
              <a:rPr lang="en-US" sz="2400" dirty="0"/>
              <a:t>shows how the function can be used</a:t>
            </a:r>
          </a:p>
          <a:p>
            <a:pPr eaLnBrk="1" fontAlgn="auto" hangingPunct="1">
              <a:spcAft>
                <a:spcPts val="0"/>
              </a:spcAft>
              <a:defRPr/>
            </a:pPr>
            <a:r>
              <a:rPr lang="en-US" sz="2400" dirty="0"/>
              <a:t>prints a template (a </a:t>
            </a:r>
            <a:r>
              <a:rPr lang="en-US" sz="2400" i="1" dirty="0"/>
              <a:t>signature</a:t>
            </a:r>
            <a:r>
              <a:rPr lang="en-US" sz="2400" dirty="0"/>
              <a:t>)</a:t>
            </a:r>
          </a:p>
          <a:p>
            <a:pPr eaLnBrk="1" fontAlgn="auto" hangingPunct="1">
              <a:spcAft>
                <a:spcPts val="0"/>
              </a:spcAft>
              <a:defRPr/>
            </a:pPr>
            <a:r>
              <a:rPr lang="en-US" sz="2400" dirty="0"/>
              <a:t>the arrow points to what it gives you as a return value</a:t>
            </a:r>
          </a:p>
          <a:p>
            <a:pPr marL="0" indent="0" eaLnBrk="1" fontAlgn="auto" hangingPunct="1">
              <a:spcAft>
                <a:spcPts val="0"/>
              </a:spcAft>
              <a:buFontTx/>
              <a:buNone/>
              <a:defRPr/>
            </a:pPr>
            <a:br>
              <a:rPr lang="en-US" sz="1800" dirty="0"/>
            </a:br>
            <a:r>
              <a:rPr lang="en-US" sz="1700" dirty="0">
                <a:latin typeface="Courier New" panose="02070309020205020404" pitchFamily="49" charset="0"/>
                <a:cs typeface="Courier New" panose="02070309020205020404" pitchFamily="49" charset="0"/>
              </a:rPr>
              <a:t>&gt;&gt;&gt; help(round)</a:t>
            </a: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Help on built-in function round in module __</a:t>
            </a:r>
            <a:r>
              <a:rPr lang="en-US" sz="1700" dirty="0" err="1">
                <a:latin typeface="Courier New" panose="02070309020205020404" pitchFamily="49" charset="0"/>
                <a:cs typeface="Courier New" panose="02070309020205020404" pitchFamily="49" charset="0"/>
              </a:rPr>
              <a:t>builtin</a:t>
            </a:r>
            <a:r>
              <a:rPr lang="en-US" sz="1700" dirty="0">
                <a:latin typeface="Courier New" panose="02070309020205020404" pitchFamily="49" charset="0"/>
                <a:cs typeface="Courier New" panose="02070309020205020404" pitchFamily="49" charset="0"/>
              </a:rPr>
              <a:t>__:</a:t>
            </a:r>
          </a:p>
          <a:p>
            <a:pPr marL="0" indent="0" eaLnBrk="1" fontAlgn="auto" hangingPunct="1">
              <a:spcAft>
                <a:spcPts val="0"/>
              </a:spcAft>
              <a:buFontTx/>
              <a:buNone/>
              <a:defRPr/>
            </a:pPr>
            <a:r>
              <a:rPr lang="en-US" sz="1700" dirty="0">
                <a:latin typeface="Courier New" panose="02070309020205020404" pitchFamily="49" charset="0"/>
                <a:cs typeface="Courier New" panose="02070309020205020404" pitchFamily="49" charset="0"/>
              </a:rPr>
              <a:t>round(...)</a:t>
            </a: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round(number[, </a:t>
            </a:r>
            <a:r>
              <a:rPr lang="en-US" sz="1700" dirty="0" err="1">
                <a:latin typeface="Courier New" panose="02070309020205020404" pitchFamily="49" charset="0"/>
                <a:cs typeface="Courier New" panose="02070309020205020404" pitchFamily="49" charset="0"/>
              </a:rPr>
              <a:t>ndigits</a:t>
            </a:r>
            <a:r>
              <a:rPr lang="en-US" sz="1700" dirty="0">
                <a:latin typeface="Courier New" panose="02070309020205020404" pitchFamily="49" charset="0"/>
                <a:cs typeface="Courier New" panose="02070309020205020404" pitchFamily="49" charset="0"/>
              </a:rPr>
              <a:t>]) -&gt; floating point number</a:t>
            </a:r>
            <a:br>
              <a:rPr lang="en-US" sz="1500" dirty="0">
                <a:latin typeface="Courier New" panose="02070309020205020404" pitchFamily="49" charset="0"/>
                <a:cs typeface="Courier New" panose="02070309020205020404" pitchFamily="49" charset="0"/>
              </a:rPr>
            </a:br>
            <a:endParaRPr lang="en-US" sz="1500" dirty="0">
              <a:latin typeface="Courier New" panose="02070309020205020404" pitchFamily="49" charset="0"/>
              <a:cs typeface="Courier New" panose="02070309020205020404" pitchFamily="49" charset="0"/>
            </a:endParaRPr>
          </a:p>
          <a:p>
            <a:pPr marL="0" indent="0" eaLnBrk="1" fontAlgn="auto" hangingPunct="1">
              <a:spcAft>
                <a:spcPts val="0"/>
              </a:spcAft>
              <a:buFontTx/>
              <a:buNone/>
              <a:defRPr/>
            </a:pP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&gt;&gt;&gt; help(min)</a:t>
            </a: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Help on built-in function min in module __</a:t>
            </a:r>
            <a:r>
              <a:rPr lang="en-US" sz="1700" dirty="0" err="1">
                <a:latin typeface="Courier New" panose="02070309020205020404" pitchFamily="49" charset="0"/>
                <a:cs typeface="Courier New" panose="02070309020205020404" pitchFamily="49" charset="0"/>
              </a:rPr>
              <a:t>builtin</a:t>
            </a:r>
            <a:r>
              <a:rPr lang="en-US" sz="1700" dirty="0">
                <a:latin typeface="Courier New" panose="02070309020205020404" pitchFamily="49" charset="0"/>
                <a:cs typeface="Courier New" panose="02070309020205020404" pitchFamily="49" charset="0"/>
              </a:rPr>
              <a:t>__:</a:t>
            </a: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min(...)    </a:t>
            </a: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min(</a:t>
            </a:r>
            <a:r>
              <a:rPr lang="en-US" sz="1700" dirty="0" err="1">
                <a:latin typeface="Courier New" panose="02070309020205020404" pitchFamily="49" charset="0"/>
                <a:cs typeface="Courier New" panose="02070309020205020404" pitchFamily="49" charset="0"/>
              </a:rPr>
              <a:t>iterable</a:t>
            </a:r>
            <a:r>
              <a:rPr lang="en-US" sz="1700" dirty="0">
                <a:latin typeface="Courier New" panose="02070309020205020404" pitchFamily="49" charset="0"/>
                <a:cs typeface="Courier New" panose="02070309020205020404" pitchFamily="49" charset="0"/>
              </a:rPr>
              <a:t>[, key=</a:t>
            </a:r>
            <a:r>
              <a:rPr lang="en-US" sz="1700" dirty="0" err="1">
                <a:latin typeface="Courier New" panose="02070309020205020404" pitchFamily="49" charset="0"/>
                <a:cs typeface="Courier New" panose="02070309020205020404" pitchFamily="49" charset="0"/>
              </a:rPr>
              <a:t>func</a:t>
            </a:r>
            <a:r>
              <a:rPr lang="en-US" sz="1700" dirty="0">
                <a:latin typeface="Courier New" panose="02070309020205020404" pitchFamily="49" charset="0"/>
                <a:cs typeface="Courier New" panose="02070309020205020404" pitchFamily="49" charset="0"/>
              </a:rPr>
              <a:t>]) -&gt; value    </a:t>
            </a: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min(a, b, c, ...[, key=</a:t>
            </a:r>
            <a:r>
              <a:rPr lang="en-US" sz="1700" dirty="0" err="1">
                <a:latin typeface="Courier New" panose="02070309020205020404" pitchFamily="49" charset="0"/>
                <a:cs typeface="Courier New" panose="02070309020205020404" pitchFamily="49" charset="0"/>
              </a:rPr>
              <a:t>func</a:t>
            </a:r>
            <a:r>
              <a:rPr lang="en-US" sz="1700" dirty="0">
                <a:latin typeface="Courier New" panose="02070309020205020404" pitchFamily="49" charset="0"/>
                <a:cs typeface="Courier New" panose="02070309020205020404" pitchFamily="49" charset="0"/>
              </a:rPr>
              <a:t>]) -&gt; value        </a:t>
            </a: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With a single </a:t>
            </a:r>
            <a:r>
              <a:rPr lang="en-US" sz="1700" dirty="0" err="1">
                <a:latin typeface="Courier New" panose="02070309020205020404" pitchFamily="49" charset="0"/>
                <a:cs typeface="Courier New" panose="02070309020205020404" pitchFamily="49" charset="0"/>
              </a:rPr>
              <a:t>iterable</a:t>
            </a:r>
            <a:r>
              <a:rPr lang="en-US" sz="1700" dirty="0">
                <a:latin typeface="Courier New" panose="02070309020205020404" pitchFamily="49" charset="0"/>
                <a:cs typeface="Courier New" panose="02070309020205020404" pitchFamily="49" charset="0"/>
              </a:rPr>
              <a:t> argument, return its smallest item.    With two or more arguments, return the smallest argument.</a:t>
            </a:r>
            <a:br>
              <a:rPr lang="en-US" sz="1500" dirty="0">
                <a:latin typeface="Courier New" panose="02070309020205020404" pitchFamily="49" charset="0"/>
                <a:cs typeface="Courier New" panose="02070309020205020404" pitchFamily="49" charset="0"/>
              </a:rPr>
            </a:br>
            <a:endParaRPr lang="en-US" sz="1500" dirty="0">
              <a:latin typeface="Courier New" panose="02070309020205020404" pitchFamily="49" charset="0"/>
              <a:cs typeface="Courier New" panose="02070309020205020404" pitchFamily="49" charset="0"/>
            </a:endParaRPr>
          </a:p>
          <a:p>
            <a:pPr eaLnBrk="1" fontAlgn="auto" hangingPunct="1">
              <a:spcAft>
                <a:spcPts val="0"/>
              </a:spcAft>
              <a:defRPr/>
            </a:pPr>
            <a:endParaRPr lang="en-US" sz="2400" dirty="0"/>
          </a:p>
        </p:txBody>
      </p:sp>
    </p:spTree>
    <p:extLst>
      <p:ext uri="{BB962C8B-B14F-4D97-AF65-F5344CB8AC3E}">
        <p14:creationId xmlns:p14="http://schemas.microsoft.com/office/powerpoint/2010/main" val="3771075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BA085F7D-E7B3-EBFA-4A90-74EBBEF61A9F}"/>
              </a:ext>
            </a:extLst>
          </p:cNvPr>
          <p:cNvSpPr>
            <a:spLocks noGrp="1"/>
          </p:cNvSpPr>
          <p:nvPr>
            <p:ph type="title"/>
          </p:nvPr>
        </p:nvSpPr>
        <p:spPr/>
        <p:txBody>
          <a:bodyPr/>
          <a:lstStyle/>
          <a:p>
            <a:pPr eaLnBrk="1" hangingPunct="1">
              <a:defRPr/>
            </a:pPr>
            <a:r>
              <a:rPr lang="en-US" altLang="en-US" dirty="0"/>
              <a:t>Signature</a:t>
            </a:r>
          </a:p>
        </p:txBody>
      </p:sp>
      <p:sp>
        <p:nvSpPr>
          <p:cNvPr id="3" name="Content Placeholder 2">
            <a:extLst>
              <a:ext uri="{FF2B5EF4-FFF2-40B4-BE49-F238E27FC236}">
                <a16:creationId xmlns:a16="http://schemas.microsoft.com/office/drawing/2014/main" id="{EE191862-53C7-EB34-FF2F-0B2026A6A508}"/>
              </a:ext>
            </a:extLst>
          </p:cNvPr>
          <p:cNvSpPr>
            <a:spLocks noGrp="1"/>
          </p:cNvSpPr>
          <p:nvPr>
            <p:ph idx="1"/>
          </p:nvPr>
        </p:nvSpPr>
        <p:spPr>
          <a:xfrm>
            <a:off x="628650" y="1447800"/>
            <a:ext cx="7886700" cy="4956175"/>
          </a:xfrm>
        </p:spPr>
        <p:txBody>
          <a:bodyPr rtlCol="0">
            <a:normAutofit/>
          </a:bodyPr>
          <a:lstStyle/>
          <a:p>
            <a:pPr marL="0" indent="0" eaLnBrk="1" fontAlgn="auto" hangingPunct="1">
              <a:spcAft>
                <a:spcPts val="0"/>
              </a:spcAft>
              <a:buNone/>
              <a:defRPr/>
            </a:pPr>
            <a:r>
              <a:rPr lang="en-US" sz="2000" dirty="0"/>
              <a:t>A template (or blueprint) = name followed by list of parameters (required and optional). </a:t>
            </a:r>
          </a:p>
          <a:p>
            <a:pPr marL="0" indent="0" eaLnBrk="1" fontAlgn="auto" hangingPunct="1">
              <a:spcAft>
                <a:spcPts val="0"/>
              </a:spcAft>
              <a:buNone/>
              <a:defRPr/>
            </a:pPr>
            <a:endParaRPr lang="en-US" sz="2000" dirty="0"/>
          </a:p>
          <a:p>
            <a:pPr marL="0" indent="0" eaLnBrk="1" fontAlgn="auto" hangingPunct="1">
              <a:spcAft>
                <a:spcPts val="0"/>
              </a:spcAft>
              <a:buNone/>
              <a:defRPr/>
            </a:pPr>
            <a:r>
              <a:rPr lang="en-US" sz="2000" dirty="0"/>
              <a:t>The signature of round printed by the built-in </a:t>
            </a:r>
            <a:r>
              <a:rPr lang="en-US" sz="2000" dirty="0">
                <a:latin typeface="Courier New" panose="02070309020205020404" pitchFamily="49" charset="0"/>
                <a:cs typeface="Courier New" panose="02070309020205020404" pitchFamily="49" charset="0"/>
              </a:rPr>
              <a:t>help</a:t>
            </a:r>
            <a:r>
              <a:rPr lang="en-US" sz="2000" dirty="0"/>
              <a:t> function</a:t>
            </a:r>
            <a:endParaRPr lang="en-US" sz="1800" dirty="0">
              <a:latin typeface="Courier New" panose="02070309020205020404" pitchFamily="49" charset="0"/>
              <a:cs typeface="Courier New" panose="02070309020205020404" pitchFamily="49" charset="0"/>
            </a:endParaRPr>
          </a:p>
          <a:p>
            <a:pPr marL="0" indent="0" eaLnBrk="1" fontAlgn="auto" hangingPunct="1">
              <a:spcAft>
                <a:spcPts val="0"/>
              </a:spcAft>
              <a:buFontTx/>
              <a:buNone/>
              <a:defRPr/>
            </a:pPr>
            <a:r>
              <a:rPr lang="en-US" sz="1800" dirty="0">
                <a:latin typeface="Courier New" panose="02070309020205020404" pitchFamily="49" charset="0"/>
                <a:cs typeface="Courier New" panose="02070309020205020404" pitchFamily="49" charset="0"/>
              </a:rPr>
              <a:t>round(number, </a:t>
            </a:r>
            <a:r>
              <a:rPr lang="en-US" sz="1800" dirty="0" err="1">
                <a:latin typeface="Courier New" panose="02070309020205020404" pitchFamily="49" charset="0"/>
                <a:cs typeface="Courier New" panose="02070309020205020404" pitchFamily="49" charset="0"/>
              </a:rPr>
              <a:t>ndigits</a:t>
            </a:r>
            <a:r>
              <a:rPr lang="en-US" sz="1800" dirty="0">
                <a:latin typeface="Courier New" panose="02070309020205020404" pitchFamily="49" charset="0"/>
                <a:cs typeface="Courier New" panose="02070309020205020404" pitchFamily="49" charset="0"/>
              </a:rPr>
              <a:t>=None)</a:t>
            </a:r>
          </a:p>
          <a:p>
            <a:pPr marL="0" indent="0" eaLnBrk="1" fontAlgn="auto" hangingPunct="1">
              <a:spcAft>
                <a:spcPts val="0"/>
              </a:spcAft>
              <a:buFontTx/>
              <a:buNone/>
              <a:defRPr/>
            </a:pPr>
            <a:endParaRPr lang="en-US" sz="1800" dirty="0">
              <a:latin typeface="Courier New" panose="02070309020205020404" pitchFamily="49" charset="0"/>
              <a:cs typeface="Courier New" panose="02070309020205020404" pitchFamily="49" charset="0"/>
            </a:endParaRPr>
          </a:p>
          <a:p>
            <a:pPr marL="0" indent="0" eaLnBrk="1" fontAlgn="auto" hangingPunct="1">
              <a:spcAft>
                <a:spcPts val="0"/>
              </a:spcAft>
              <a:buFontTx/>
              <a:buNone/>
              <a:defRPr/>
            </a:pPr>
            <a:endParaRPr lang="en-US" sz="1800" dirty="0">
              <a:latin typeface="Courier New" panose="02070309020205020404" pitchFamily="49" charset="0"/>
              <a:cs typeface="Courier New" panose="02070309020205020404" pitchFamily="49" charset="0"/>
            </a:endParaRPr>
          </a:p>
          <a:p>
            <a:pPr marL="0" indent="0" eaLnBrk="1" fontAlgn="auto" hangingPunct="1">
              <a:spcAft>
                <a:spcPts val="0"/>
              </a:spcAft>
              <a:buNone/>
              <a:defRPr/>
            </a:pPr>
            <a:r>
              <a:rPr lang="en-US" sz="2000" dirty="0" err="1"/>
              <a:t>arcpy</a:t>
            </a:r>
            <a:r>
              <a:rPr lang="en-US" sz="2000" dirty="0"/>
              <a:t> help shows a signature</a:t>
            </a:r>
            <a:endParaRPr lang="en-US" sz="2000" dirty="0">
              <a:latin typeface="Courier New" panose="02070309020205020404" pitchFamily="49" charset="0"/>
              <a:cs typeface="Courier New" panose="02070309020205020404" pitchFamily="49" charset="0"/>
            </a:endParaRPr>
          </a:p>
          <a:p>
            <a:pPr marL="0" indent="0" eaLnBrk="1" fontAlgn="auto" hangingPunct="1">
              <a:spcAft>
                <a:spcPts val="0"/>
              </a:spcAft>
              <a:buFontTx/>
              <a:buNone/>
              <a:defRPr/>
            </a:pPr>
            <a:br>
              <a:rPr lang="en-US" sz="1800" dirty="0"/>
            </a:br>
            <a:br>
              <a:rPr lang="en-US" sz="2000" dirty="0"/>
            </a:br>
            <a:endParaRPr lang="en-US" sz="2000" dirty="0"/>
          </a:p>
          <a:p>
            <a:pPr eaLnBrk="1" fontAlgn="auto" hangingPunct="1">
              <a:spcAft>
                <a:spcPts val="0"/>
              </a:spcAft>
              <a:defRPr/>
            </a:pPr>
            <a:endParaRPr lang="en-US" sz="2400" dirty="0"/>
          </a:p>
          <a:p>
            <a:pPr eaLnBrk="1" fontAlgn="auto" hangingPunct="1">
              <a:spcAft>
                <a:spcPts val="0"/>
              </a:spcAft>
              <a:defRPr/>
            </a:pPr>
            <a:endParaRPr lang="en-US" sz="2400" dirty="0"/>
          </a:p>
          <a:p>
            <a:pPr marL="0" indent="0" eaLnBrk="1" fontAlgn="auto" hangingPunct="1">
              <a:spcAft>
                <a:spcPts val="0"/>
              </a:spcAft>
              <a:buNone/>
              <a:defRPr/>
            </a:pPr>
            <a:endParaRPr lang="en-US" sz="2400" dirty="0"/>
          </a:p>
        </p:txBody>
      </p:sp>
      <p:pic>
        <p:nvPicPr>
          <p:cNvPr id="4" name="Picture 3">
            <a:extLst>
              <a:ext uri="{FF2B5EF4-FFF2-40B4-BE49-F238E27FC236}">
                <a16:creationId xmlns:a16="http://schemas.microsoft.com/office/drawing/2014/main" id="{FA897E19-64F9-60DE-A95C-6EB380299AF0}"/>
              </a:ext>
            </a:extLst>
          </p:cNvPr>
          <p:cNvPicPr>
            <a:picLocks noChangeAspect="1"/>
          </p:cNvPicPr>
          <p:nvPr/>
        </p:nvPicPr>
        <p:blipFill rotWithShape="1">
          <a:blip r:embed="rId3"/>
          <a:srcRect r="9167"/>
          <a:stretch/>
        </p:blipFill>
        <p:spPr>
          <a:xfrm>
            <a:off x="685800" y="4436864"/>
            <a:ext cx="8305800" cy="2075345"/>
          </a:xfrm>
          <a:prstGeom prst="rect">
            <a:avLst/>
          </a:prstGeom>
        </p:spPr>
      </p:pic>
    </p:spTree>
    <p:extLst>
      <p:ext uri="{BB962C8B-B14F-4D97-AF65-F5344CB8AC3E}">
        <p14:creationId xmlns:p14="http://schemas.microsoft.com/office/powerpoint/2010/main" val="1234241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BA085F7D-E7B3-EBFA-4A90-74EBBEF61A9F}"/>
              </a:ext>
            </a:extLst>
          </p:cNvPr>
          <p:cNvSpPr>
            <a:spLocks noGrp="1"/>
          </p:cNvSpPr>
          <p:nvPr>
            <p:ph type="title"/>
          </p:nvPr>
        </p:nvSpPr>
        <p:spPr/>
        <p:txBody>
          <a:bodyPr/>
          <a:lstStyle/>
          <a:p>
            <a:pPr eaLnBrk="1" hangingPunct="1">
              <a:defRPr/>
            </a:pPr>
            <a:r>
              <a:rPr lang="en-US" altLang="en-US" dirty="0"/>
              <a:t>Parameter vs. argument</a:t>
            </a:r>
          </a:p>
        </p:txBody>
      </p:sp>
      <p:sp>
        <p:nvSpPr>
          <p:cNvPr id="3" name="Content Placeholder 2">
            <a:extLst>
              <a:ext uri="{FF2B5EF4-FFF2-40B4-BE49-F238E27FC236}">
                <a16:creationId xmlns:a16="http://schemas.microsoft.com/office/drawing/2014/main" id="{EE191862-53C7-EB34-FF2F-0B2026A6A508}"/>
              </a:ext>
            </a:extLst>
          </p:cNvPr>
          <p:cNvSpPr>
            <a:spLocks noGrp="1"/>
          </p:cNvSpPr>
          <p:nvPr>
            <p:ph idx="1"/>
          </p:nvPr>
        </p:nvSpPr>
        <p:spPr>
          <a:xfrm>
            <a:off x="628650" y="1447800"/>
            <a:ext cx="7886700" cy="4956175"/>
          </a:xfrm>
        </p:spPr>
        <p:txBody>
          <a:bodyPr rtlCol="0">
            <a:normAutofit lnSpcReduction="10000"/>
          </a:bodyPr>
          <a:lstStyle/>
          <a:p>
            <a:pPr marL="0" indent="0" eaLnBrk="1" fontAlgn="auto" hangingPunct="1">
              <a:spcAft>
                <a:spcPts val="0"/>
              </a:spcAft>
              <a:buNone/>
              <a:defRPr/>
            </a:pPr>
            <a:r>
              <a:rPr lang="en-US" sz="2400" dirty="0"/>
              <a:t>Sometimes used interchangeably. </a:t>
            </a:r>
          </a:p>
          <a:p>
            <a:pPr marL="0" indent="0" eaLnBrk="1" fontAlgn="auto" hangingPunct="1">
              <a:spcAft>
                <a:spcPts val="0"/>
              </a:spcAft>
              <a:buNone/>
              <a:defRPr/>
            </a:pPr>
            <a:endParaRPr lang="en-US" sz="2400" dirty="0">
              <a:solidFill>
                <a:schemeClr val="accent2">
                  <a:lumMod val="75000"/>
                </a:schemeClr>
              </a:solidFill>
            </a:endParaRPr>
          </a:p>
          <a:p>
            <a:pPr marL="0" indent="0" eaLnBrk="1" fontAlgn="auto" hangingPunct="1">
              <a:spcAft>
                <a:spcPts val="0"/>
              </a:spcAft>
              <a:buNone/>
              <a:defRPr/>
            </a:pPr>
            <a:r>
              <a:rPr lang="en-US" sz="2400" dirty="0">
                <a:solidFill>
                  <a:schemeClr val="accent2">
                    <a:lumMod val="75000"/>
                  </a:schemeClr>
                </a:solidFill>
              </a:rPr>
              <a:t>parameter</a:t>
            </a:r>
            <a:r>
              <a:rPr lang="en-US" sz="2400" dirty="0"/>
              <a:t> – piece of info. passed into a function</a:t>
            </a:r>
          </a:p>
          <a:p>
            <a:pPr marL="0" indent="0" eaLnBrk="1" fontAlgn="auto" hangingPunct="1">
              <a:spcAft>
                <a:spcPts val="0"/>
              </a:spcAft>
              <a:buFontTx/>
              <a:buNone/>
              <a:defRPr/>
            </a:pPr>
            <a:r>
              <a:rPr lang="en-US" sz="1800" dirty="0">
                <a:latin typeface="Courier New" panose="02070309020205020404" pitchFamily="49" charset="0"/>
                <a:cs typeface="Courier New" panose="02070309020205020404" pitchFamily="49" charset="0"/>
              </a:rPr>
              <a:t>round(number, </a:t>
            </a:r>
            <a:r>
              <a:rPr lang="en-US" sz="1800" dirty="0" err="1">
                <a:latin typeface="Courier New" panose="02070309020205020404" pitchFamily="49" charset="0"/>
                <a:cs typeface="Courier New" panose="02070309020205020404" pitchFamily="49" charset="0"/>
              </a:rPr>
              <a:t>ndigits</a:t>
            </a:r>
            <a:r>
              <a:rPr lang="en-US" sz="1800" dirty="0">
                <a:latin typeface="Courier New" panose="02070309020205020404" pitchFamily="49" charset="0"/>
                <a:cs typeface="Courier New" panose="02070309020205020404" pitchFamily="49" charset="0"/>
              </a:rPr>
              <a:t>=None)</a:t>
            </a:r>
            <a:br>
              <a:rPr lang="en-US" sz="1800" dirty="0"/>
            </a:br>
            <a:br>
              <a:rPr lang="en-US" sz="2000" dirty="0"/>
            </a:br>
            <a:endParaRPr lang="en-US" sz="2000" dirty="0"/>
          </a:p>
          <a:p>
            <a:pPr eaLnBrk="1" fontAlgn="auto" hangingPunct="1">
              <a:spcAft>
                <a:spcPts val="0"/>
              </a:spcAft>
              <a:defRPr/>
            </a:pPr>
            <a:endParaRPr lang="en-US" sz="2400" dirty="0"/>
          </a:p>
          <a:p>
            <a:pPr eaLnBrk="1" fontAlgn="auto" hangingPunct="1">
              <a:spcAft>
                <a:spcPts val="0"/>
              </a:spcAft>
              <a:defRPr/>
            </a:pPr>
            <a:endParaRPr lang="en-US" sz="2400" dirty="0"/>
          </a:p>
          <a:p>
            <a:pPr eaLnBrk="1" fontAlgn="auto" hangingPunct="1">
              <a:spcAft>
                <a:spcPts val="0"/>
              </a:spcAft>
              <a:defRPr/>
            </a:pPr>
            <a:endParaRPr lang="en-US" sz="2400" dirty="0"/>
          </a:p>
          <a:p>
            <a:pPr marL="0" indent="0" eaLnBrk="1" fontAlgn="auto" hangingPunct="1">
              <a:spcAft>
                <a:spcPts val="0"/>
              </a:spcAft>
              <a:buNone/>
              <a:defRPr/>
            </a:pPr>
            <a:r>
              <a:rPr lang="en-US" sz="2400" dirty="0">
                <a:solidFill>
                  <a:srgbClr val="BFBF00"/>
                </a:solidFill>
              </a:rPr>
              <a:t>argument</a:t>
            </a:r>
            <a:r>
              <a:rPr lang="en-US" sz="2400" b="1" dirty="0"/>
              <a:t> </a:t>
            </a:r>
            <a:r>
              <a:rPr lang="en-US" sz="2400" dirty="0"/>
              <a:t>– specific. values the expression being passed into the function</a:t>
            </a:r>
          </a:p>
          <a:p>
            <a:pPr marL="0" indent="0" eaLnBrk="1" fontAlgn="auto" hangingPunct="1">
              <a:spcAft>
                <a:spcPts val="0"/>
              </a:spcAft>
              <a:buNone/>
              <a:defRPr/>
            </a:pPr>
            <a:endParaRPr lang="en-US" sz="2400" dirty="0"/>
          </a:p>
          <a:p>
            <a:pPr marL="342900" lvl="1" indent="0" eaLnBrk="1" fontAlgn="auto" hangingPunct="1">
              <a:spcAft>
                <a:spcPts val="0"/>
              </a:spcAft>
              <a:buNone/>
              <a:defRPr/>
            </a:pPr>
            <a:r>
              <a:rPr lang="en-US" dirty="0"/>
              <a:t>&gt;&gt;&gt; round(1.7)                                      &gt;&gt;&gt; min(1, 2, 3)</a:t>
            </a:r>
            <a:br>
              <a:rPr lang="en-US" dirty="0"/>
            </a:br>
            <a:endParaRPr lang="en-US" dirty="0"/>
          </a:p>
          <a:p>
            <a:pPr eaLnBrk="1" fontAlgn="auto" hangingPunct="1">
              <a:spcAft>
                <a:spcPts val="0"/>
              </a:spcAft>
              <a:defRPr/>
            </a:pPr>
            <a:endParaRPr lang="en-US" sz="2400" dirty="0"/>
          </a:p>
        </p:txBody>
      </p:sp>
      <p:cxnSp>
        <p:nvCxnSpPr>
          <p:cNvPr id="19" name="Straight Arrow Connector 18">
            <a:extLst>
              <a:ext uri="{FF2B5EF4-FFF2-40B4-BE49-F238E27FC236}">
                <a16:creationId xmlns:a16="http://schemas.microsoft.com/office/drawing/2014/main" id="{7CE9EF99-5971-C6F2-AE89-2178F635BB8C}"/>
              </a:ext>
            </a:extLst>
          </p:cNvPr>
          <p:cNvCxnSpPr/>
          <p:nvPr/>
        </p:nvCxnSpPr>
        <p:spPr>
          <a:xfrm flipH="1" flipV="1">
            <a:off x="1851546" y="2895600"/>
            <a:ext cx="533400" cy="34290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8FF8BB2-C25E-3D9F-4B18-E8B60B9AD1A7}"/>
              </a:ext>
            </a:extLst>
          </p:cNvPr>
          <p:cNvSpPr txBox="1">
            <a:spLocks noChangeArrowheads="1"/>
          </p:cNvSpPr>
          <p:nvPr/>
        </p:nvSpPr>
        <p:spPr bwMode="auto">
          <a:xfrm>
            <a:off x="2348836" y="3151188"/>
            <a:ext cx="13509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chemeClr val="accent6">
                    <a:lumMod val="60000"/>
                    <a:lumOff val="40000"/>
                  </a:schemeClr>
                </a:solidFill>
              </a:rPr>
              <a:t>parameters</a:t>
            </a:r>
          </a:p>
        </p:txBody>
      </p:sp>
      <p:cxnSp>
        <p:nvCxnSpPr>
          <p:cNvPr id="21" name="Straight Arrow Connector 20">
            <a:extLst>
              <a:ext uri="{FF2B5EF4-FFF2-40B4-BE49-F238E27FC236}">
                <a16:creationId xmlns:a16="http://schemas.microsoft.com/office/drawing/2014/main" id="{B579FCD3-0AD8-B256-5AE4-C5E902922F72}"/>
              </a:ext>
            </a:extLst>
          </p:cNvPr>
          <p:cNvCxnSpPr/>
          <p:nvPr/>
        </p:nvCxnSpPr>
        <p:spPr>
          <a:xfrm flipH="1" flipV="1">
            <a:off x="2286000" y="5954712"/>
            <a:ext cx="533400" cy="34290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5E902C5-FCA2-C780-ACF9-AD4F819A6FC7}"/>
              </a:ext>
            </a:extLst>
          </p:cNvPr>
          <p:cNvCxnSpPr/>
          <p:nvPr/>
        </p:nvCxnSpPr>
        <p:spPr>
          <a:xfrm flipH="1" flipV="1">
            <a:off x="5638800" y="5961062"/>
            <a:ext cx="533400" cy="34290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D5C3B3F-C19C-05F9-3A0F-8A8254DB0DD3}"/>
              </a:ext>
            </a:extLst>
          </p:cNvPr>
          <p:cNvSpPr txBox="1">
            <a:spLocks noChangeArrowheads="1"/>
          </p:cNvSpPr>
          <p:nvPr/>
        </p:nvSpPr>
        <p:spPr bwMode="auto">
          <a:xfrm>
            <a:off x="2590800" y="6194425"/>
            <a:ext cx="1158875" cy="369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accent6">
                    <a:lumMod val="60000"/>
                    <a:lumOff val="40000"/>
                  </a:schemeClr>
                </a:solidFill>
              </a:rPr>
              <a:t>argument</a:t>
            </a:r>
          </a:p>
        </p:txBody>
      </p:sp>
      <p:sp>
        <p:nvSpPr>
          <p:cNvPr id="24" name="TextBox 23">
            <a:extLst>
              <a:ext uri="{FF2B5EF4-FFF2-40B4-BE49-F238E27FC236}">
                <a16:creationId xmlns:a16="http://schemas.microsoft.com/office/drawing/2014/main" id="{C8336E98-326C-C0D1-7DB3-3AF03BC2C5A4}"/>
              </a:ext>
            </a:extLst>
          </p:cNvPr>
          <p:cNvSpPr txBox="1">
            <a:spLocks noChangeArrowheads="1"/>
          </p:cNvSpPr>
          <p:nvPr/>
        </p:nvSpPr>
        <p:spPr bwMode="auto">
          <a:xfrm>
            <a:off x="5680075" y="6259512"/>
            <a:ext cx="12747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chemeClr val="accent6">
                    <a:lumMod val="60000"/>
                    <a:lumOff val="40000"/>
                  </a:schemeClr>
                </a:solidFill>
              </a:rPr>
              <a:t>arguments</a:t>
            </a:r>
          </a:p>
        </p:txBody>
      </p:sp>
      <p:cxnSp>
        <p:nvCxnSpPr>
          <p:cNvPr id="2" name="Straight Arrow Connector 1">
            <a:extLst>
              <a:ext uri="{FF2B5EF4-FFF2-40B4-BE49-F238E27FC236}">
                <a16:creationId xmlns:a16="http://schemas.microsoft.com/office/drawing/2014/main" id="{B393A410-A881-C348-E368-FB1EE4C23F3F}"/>
              </a:ext>
            </a:extLst>
          </p:cNvPr>
          <p:cNvCxnSpPr/>
          <p:nvPr/>
        </p:nvCxnSpPr>
        <p:spPr>
          <a:xfrm flipH="1" flipV="1">
            <a:off x="3071030" y="2895600"/>
            <a:ext cx="533400" cy="34290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A3211-6862-E3AB-B35F-57B192B0C6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DBAD37-A7F3-8FA0-133E-1833D41B41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55780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D46E65-A0BA-E0D2-6332-C04CDDCF6CA8}"/>
              </a:ext>
            </a:extLst>
          </p:cNvPr>
          <p:cNvSpPr>
            <a:spLocks noGrp="1"/>
          </p:cNvSpPr>
          <p:nvPr>
            <p:ph idx="1"/>
          </p:nvPr>
        </p:nvSpPr>
        <p:spPr>
          <a:xfrm>
            <a:off x="628650" y="76200"/>
            <a:ext cx="7886700" cy="6781800"/>
          </a:xfrm>
        </p:spPr>
        <p:txBody>
          <a:bodyPr/>
          <a:lstStyle/>
          <a:p>
            <a:pPr marL="0" indent="0" algn="ctr">
              <a:buNone/>
            </a:pPr>
            <a:endParaRPr lang="en-US" sz="8000" dirty="0"/>
          </a:p>
          <a:p>
            <a:pPr marL="0" indent="0" algn="ctr">
              <a:buNone/>
            </a:pPr>
            <a:endParaRPr lang="en-US" sz="8000" dirty="0"/>
          </a:p>
          <a:p>
            <a:pPr marL="0" indent="0" algn="ctr">
              <a:buNone/>
            </a:pPr>
            <a:r>
              <a:rPr lang="en-US" sz="8000" dirty="0"/>
              <a:t>Indentation</a:t>
            </a:r>
          </a:p>
        </p:txBody>
      </p:sp>
    </p:spTree>
    <p:extLst>
      <p:ext uri="{BB962C8B-B14F-4D97-AF65-F5344CB8AC3E}">
        <p14:creationId xmlns:p14="http://schemas.microsoft.com/office/powerpoint/2010/main" val="154678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2B61-F357-E162-450A-5BF7578075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809610-6BD0-9AA7-DFBD-41FCC48E25B5}"/>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CC4E808B-B97B-3B28-8C68-027D6A773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518051"/>
            <a:ext cx="9220200" cy="58218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9D0452-C219-6806-08D8-0DDCD20448C7}"/>
              </a:ext>
            </a:extLst>
          </p:cNvPr>
          <p:cNvSpPr txBox="1"/>
          <p:nvPr/>
        </p:nvSpPr>
        <p:spPr>
          <a:xfrm>
            <a:off x="4724400" y="6456689"/>
            <a:ext cx="4572000" cy="230832"/>
          </a:xfrm>
          <a:prstGeom prst="rect">
            <a:avLst/>
          </a:prstGeom>
          <a:noFill/>
        </p:spPr>
        <p:txBody>
          <a:bodyPr wrap="square">
            <a:spAutoFit/>
          </a:bodyPr>
          <a:lstStyle/>
          <a:p>
            <a:r>
              <a:rPr lang="it-IT" sz="900" b="0" i="0" dirty="0">
                <a:solidFill>
                  <a:schemeClr val="bg1">
                    <a:lumMod val="75000"/>
                  </a:schemeClr>
                </a:solidFill>
                <a:effectLst/>
                <a:latin typeface="sohne"/>
              </a:rPr>
              <a:t>Otto Neurath’s Isotypes: </a:t>
            </a:r>
            <a:r>
              <a:rPr lang="it-IT" sz="900" b="0" i="0" u="sng" dirty="0">
                <a:solidFill>
                  <a:schemeClr val="bg1">
                    <a:lumMod val="75000"/>
                  </a:schemeClr>
                </a:solidFill>
                <a:effectLst/>
                <a:latin typeface="sohne"/>
                <a:hlinkClick r:id="rId4">
                  <a:extLst>
                    <a:ext uri="{A12FA001-AC4F-418D-AE19-62706E023703}">
                      <ahyp:hlinkClr xmlns:ahyp="http://schemas.microsoft.com/office/drawing/2018/hyperlinkcolor" val="tx"/>
                    </a:ext>
                  </a:extLst>
                </a:hlinkClick>
              </a:rPr>
              <a:t>https://in.pinterest.com/pin/558446422516061130/</a:t>
            </a:r>
            <a:endParaRPr lang="en-US" sz="1600" dirty="0">
              <a:solidFill>
                <a:schemeClr val="bg1">
                  <a:lumMod val="75000"/>
                </a:schemeClr>
              </a:solidFill>
            </a:endParaRPr>
          </a:p>
        </p:txBody>
      </p:sp>
    </p:spTree>
    <p:extLst>
      <p:ext uri="{BB962C8B-B14F-4D97-AF65-F5344CB8AC3E}">
        <p14:creationId xmlns:p14="http://schemas.microsoft.com/office/powerpoint/2010/main" val="4031508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2B61-F357-E162-450A-5BF757807557}"/>
              </a:ext>
            </a:extLst>
          </p:cNvPr>
          <p:cNvSpPr>
            <a:spLocks noGrp="1"/>
          </p:cNvSpPr>
          <p:nvPr>
            <p:ph type="title"/>
          </p:nvPr>
        </p:nvSpPr>
        <p:spPr>
          <a:xfrm>
            <a:off x="628650" y="-381000"/>
            <a:ext cx="7886700" cy="1325563"/>
          </a:xfrm>
        </p:spPr>
        <p:txBody>
          <a:bodyPr/>
          <a:lstStyle/>
          <a:p>
            <a:r>
              <a:rPr lang="en-US" dirty="0"/>
              <a:t>How to read the graphs</a:t>
            </a:r>
          </a:p>
        </p:txBody>
      </p:sp>
      <p:sp>
        <p:nvSpPr>
          <p:cNvPr id="3" name="Content Placeholder 2">
            <a:extLst>
              <a:ext uri="{FF2B5EF4-FFF2-40B4-BE49-F238E27FC236}">
                <a16:creationId xmlns:a16="http://schemas.microsoft.com/office/drawing/2014/main" id="{D5809610-6BD0-9AA7-DFBD-41FCC48E25B5}"/>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CC4E808B-B97B-3B28-8C68-027D6A773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518051"/>
            <a:ext cx="9220200" cy="58218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9D0452-C219-6806-08D8-0DDCD20448C7}"/>
              </a:ext>
            </a:extLst>
          </p:cNvPr>
          <p:cNvSpPr txBox="1"/>
          <p:nvPr/>
        </p:nvSpPr>
        <p:spPr>
          <a:xfrm>
            <a:off x="4724400" y="6456689"/>
            <a:ext cx="4572000" cy="230832"/>
          </a:xfrm>
          <a:prstGeom prst="rect">
            <a:avLst/>
          </a:prstGeom>
          <a:noFill/>
        </p:spPr>
        <p:txBody>
          <a:bodyPr wrap="square">
            <a:spAutoFit/>
          </a:bodyPr>
          <a:lstStyle/>
          <a:p>
            <a:r>
              <a:rPr lang="it-IT" sz="900" b="0" i="0" dirty="0">
                <a:solidFill>
                  <a:schemeClr val="bg1">
                    <a:lumMod val="75000"/>
                  </a:schemeClr>
                </a:solidFill>
                <a:effectLst/>
                <a:latin typeface="sohne"/>
              </a:rPr>
              <a:t>Otto Neurath’s Isotypes: </a:t>
            </a:r>
            <a:r>
              <a:rPr lang="it-IT" sz="900" b="0" i="0" u="sng" dirty="0">
                <a:solidFill>
                  <a:schemeClr val="bg1">
                    <a:lumMod val="75000"/>
                  </a:schemeClr>
                </a:solidFill>
                <a:effectLst/>
                <a:latin typeface="sohne"/>
                <a:hlinkClick r:id="rId4">
                  <a:extLst>
                    <a:ext uri="{A12FA001-AC4F-418D-AE19-62706E023703}">
                      <ahyp:hlinkClr xmlns:ahyp="http://schemas.microsoft.com/office/drawing/2018/hyperlinkcolor" val="tx"/>
                    </a:ext>
                  </a:extLst>
                </a:hlinkClick>
              </a:rPr>
              <a:t>https://in.pinterest.com/pin/558446422516061130/</a:t>
            </a:r>
            <a:endParaRPr lang="en-US" sz="1600" dirty="0">
              <a:solidFill>
                <a:schemeClr val="bg1">
                  <a:lumMod val="75000"/>
                </a:schemeClr>
              </a:solidFill>
            </a:endParaRPr>
          </a:p>
        </p:txBody>
      </p:sp>
    </p:spTree>
    <p:extLst>
      <p:ext uri="{BB962C8B-B14F-4D97-AF65-F5344CB8AC3E}">
        <p14:creationId xmlns:p14="http://schemas.microsoft.com/office/powerpoint/2010/main" val="618657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2B61-F357-E162-450A-5BF7578075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809610-6BD0-9AA7-DFBD-41FCC48E25B5}"/>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CC4E808B-B97B-3B28-8C68-027D6A773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518051"/>
            <a:ext cx="9220200" cy="58218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9D0452-C219-6806-08D8-0DDCD20448C7}"/>
              </a:ext>
            </a:extLst>
          </p:cNvPr>
          <p:cNvSpPr txBox="1"/>
          <p:nvPr/>
        </p:nvSpPr>
        <p:spPr>
          <a:xfrm>
            <a:off x="4724400" y="6456689"/>
            <a:ext cx="4572000" cy="230832"/>
          </a:xfrm>
          <a:prstGeom prst="rect">
            <a:avLst/>
          </a:prstGeom>
          <a:noFill/>
        </p:spPr>
        <p:txBody>
          <a:bodyPr wrap="square">
            <a:spAutoFit/>
          </a:bodyPr>
          <a:lstStyle/>
          <a:p>
            <a:r>
              <a:rPr lang="it-IT" sz="900" b="0" i="0" dirty="0">
                <a:solidFill>
                  <a:schemeClr val="bg1">
                    <a:lumMod val="75000"/>
                  </a:schemeClr>
                </a:solidFill>
                <a:effectLst/>
                <a:latin typeface="sohne"/>
              </a:rPr>
              <a:t>Otto Neurath’s Isotypes: </a:t>
            </a:r>
            <a:r>
              <a:rPr lang="it-IT" sz="900" b="0" i="0" u="sng" dirty="0">
                <a:solidFill>
                  <a:schemeClr val="bg1">
                    <a:lumMod val="75000"/>
                  </a:schemeClr>
                </a:solidFill>
                <a:effectLst/>
                <a:latin typeface="sohne"/>
                <a:hlinkClick r:id="rId4">
                  <a:extLst>
                    <a:ext uri="{A12FA001-AC4F-418D-AE19-62706E023703}">
                      <ahyp:hlinkClr xmlns:ahyp="http://schemas.microsoft.com/office/drawing/2018/hyperlinkcolor" val="tx"/>
                    </a:ext>
                  </a:extLst>
                </a:hlinkClick>
              </a:rPr>
              <a:t>https://in.pinterest.com/pin/558446422516061130/</a:t>
            </a:r>
            <a:endParaRPr lang="en-US" sz="1600" dirty="0">
              <a:solidFill>
                <a:schemeClr val="bg1">
                  <a:lumMod val="75000"/>
                </a:schemeClr>
              </a:solidFill>
            </a:endParaRPr>
          </a:p>
        </p:txBody>
      </p:sp>
      <p:sp>
        <p:nvSpPr>
          <p:cNvPr id="6" name="Title 1">
            <a:extLst>
              <a:ext uri="{FF2B5EF4-FFF2-40B4-BE49-F238E27FC236}">
                <a16:creationId xmlns:a16="http://schemas.microsoft.com/office/drawing/2014/main" id="{BBF62885-FFC2-186C-0F2B-A23DB756E5E3}"/>
              </a:ext>
            </a:extLst>
          </p:cNvPr>
          <p:cNvSpPr txBox="1">
            <a:spLocks/>
          </p:cNvSpPr>
          <p:nvPr/>
        </p:nvSpPr>
        <p:spPr bwMode="auto">
          <a:xfrm>
            <a:off x="628650" y="-381000"/>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5800" rtl="0" eaLnBrk="0" fontAlgn="base" hangingPunct="0">
              <a:lnSpc>
                <a:spcPct val="90000"/>
              </a:lnSpc>
              <a:spcBef>
                <a:spcPct val="0"/>
              </a:spcBef>
              <a:spcAft>
                <a:spcPct val="0"/>
              </a:spcAft>
              <a:defRPr sz="3300" kern="1200">
                <a:solidFill>
                  <a:srgbClr val="B8B8B8"/>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r>
              <a:rPr lang="en-US" dirty="0"/>
              <a:t>Proximity</a:t>
            </a:r>
          </a:p>
        </p:txBody>
      </p:sp>
      <p:sp>
        <p:nvSpPr>
          <p:cNvPr id="7" name="Rectangle 6">
            <a:extLst>
              <a:ext uri="{FF2B5EF4-FFF2-40B4-BE49-F238E27FC236}">
                <a16:creationId xmlns:a16="http://schemas.microsoft.com/office/drawing/2014/main" id="{C07B8F74-CE55-C3C8-5EC7-8290B48346FA}"/>
              </a:ext>
            </a:extLst>
          </p:cNvPr>
          <p:cNvSpPr/>
          <p:nvPr/>
        </p:nvSpPr>
        <p:spPr>
          <a:xfrm>
            <a:off x="1905000" y="2113128"/>
            <a:ext cx="2057400" cy="134937"/>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9FFC26-1C01-3A15-29F1-C2516A3CF71C}"/>
              </a:ext>
            </a:extLst>
          </p:cNvPr>
          <p:cNvSpPr/>
          <p:nvPr/>
        </p:nvSpPr>
        <p:spPr>
          <a:xfrm>
            <a:off x="1905000" y="2968791"/>
            <a:ext cx="2057400" cy="134937"/>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13E43-50EA-0E25-0EF6-1572F01B0D98}"/>
              </a:ext>
            </a:extLst>
          </p:cNvPr>
          <p:cNvSpPr/>
          <p:nvPr/>
        </p:nvSpPr>
        <p:spPr>
          <a:xfrm>
            <a:off x="1905000" y="3865728"/>
            <a:ext cx="2057400" cy="134937"/>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C0F6CF-68AE-DFAF-8868-C0B86B2FB461}"/>
              </a:ext>
            </a:extLst>
          </p:cNvPr>
          <p:cNvSpPr/>
          <p:nvPr/>
        </p:nvSpPr>
        <p:spPr>
          <a:xfrm>
            <a:off x="1905000" y="4741863"/>
            <a:ext cx="2057400" cy="134937"/>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3D6689-571C-CE4A-ABB1-FE1520D16B17}"/>
              </a:ext>
            </a:extLst>
          </p:cNvPr>
          <p:cNvSpPr/>
          <p:nvPr/>
        </p:nvSpPr>
        <p:spPr>
          <a:xfrm>
            <a:off x="1905000" y="5642615"/>
            <a:ext cx="2057400" cy="134937"/>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uble Brace 12">
            <a:extLst>
              <a:ext uri="{FF2B5EF4-FFF2-40B4-BE49-F238E27FC236}">
                <a16:creationId xmlns:a16="http://schemas.microsoft.com/office/drawing/2014/main" id="{4B356E58-A04F-0219-DB0D-0B38163C11CA}"/>
              </a:ext>
            </a:extLst>
          </p:cNvPr>
          <p:cNvSpPr/>
          <p:nvPr/>
        </p:nvSpPr>
        <p:spPr>
          <a:xfrm>
            <a:off x="1828800" y="2362200"/>
            <a:ext cx="762000" cy="589128"/>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Double Brace 14">
            <a:extLst>
              <a:ext uri="{FF2B5EF4-FFF2-40B4-BE49-F238E27FC236}">
                <a16:creationId xmlns:a16="http://schemas.microsoft.com/office/drawing/2014/main" id="{88DCBE93-C53B-D878-92B3-CAF0B8E5B6B7}"/>
              </a:ext>
            </a:extLst>
          </p:cNvPr>
          <p:cNvSpPr/>
          <p:nvPr/>
        </p:nvSpPr>
        <p:spPr>
          <a:xfrm>
            <a:off x="2667000" y="2362200"/>
            <a:ext cx="762000" cy="589128"/>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8767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3" grpId="0" animBg="1"/>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2B61-F357-E162-450A-5BF757807557}"/>
              </a:ext>
            </a:extLst>
          </p:cNvPr>
          <p:cNvSpPr>
            <a:spLocks noGrp="1"/>
          </p:cNvSpPr>
          <p:nvPr>
            <p:ph type="title"/>
          </p:nvPr>
        </p:nvSpPr>
        <p:spPr>
          <a:xfrm>
            <a:off x="628650" y="-381000"/>
            <a:ext cx="7886700" cy="1325563"/>
          </a:xfrm>
        </p:spPr>
        <p:txBody>
          <a:bodyPr/>
          <a:lstStyle/>
          <a:p>
            <a:r>
              <a:rPr lang="en-US" dirty="0"/>
              <a:t>Similarity</a:t>
            </a:r>
          </a:p>
        </p:txBody>
      </p:sp>
      <p:sp>
        <p:nvSpPr>
          <p:cNvPr id="3" name="Content Placeholder 2">
            <a:extLst>
              <a:ext uri="{FF2B5EF4-FFF2-40B4-BE49-F238E27FC236}">
                <a16:creationId xmlns:a16="http://schemas.microsoft.com/office/drawing/2014/main" id="{D5809610-6BD0-9AA7-DFBD-41FCC48E25B5}"/>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CC4E808B-B97B-3B28-8C68-027D6A773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518051"/>
            <a:ext cx="9220200" cy="58218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9D0452-C219-6806-08D8-0DDCD20448C7}"/>
              </a:ext>
            </a:extLst>
          </p:cNvPr>
          <p:cNvSpPr txBox="1"/>
          <p:nvPr/>
        </p:nvSpPr>
        <p:spPr>
          <a:xfrm>
            <a:off x="4724400" y="6456689"/>
            <a:ext cx="4572000" cy="230832"/>
          </a:xfrm>
          <a:prstGeom prst="rect">
            <a:avLst/>
          </a:prstGeom>
          <a:noFill/>
        </p:spPr>
        <p:txBody>
          <a:bodyPr wrap="square">
            <a:spAutoFit/>
          </a:bodyPr>
          <a:lstStyle/>
          <a:p>
            <a:r>
              <a:rPr lang="it-IT" sz="900" b="0" i="0" dirty="0">
                <a:solidFill>
                  <a:schemeClr val="bg1">
                    <a:lumMod val="75000"/>
                  </a:schemeClr>
                </a:solidFill>
                <a:effectLst/>
                <a:latin typeface="sohne"/>
              </a:rPr>
              <a:t>Otto Neurath’s Isotypes: </a:t>
            </a:r>
            <a:r>
              <a:rPr lang="it-IT" sz="900" b="0" i="0" u="sng" dirty="0">
                <a:solidFill>
                  <a:schemeClr val="bg1">
                    <a:lumMod val="75000"/>
                  </a:schemeClr>
                </a:solidFill>
                <a:effectLst/>
                <a:latin typeface="sohne"/>
                <a:hlinkClick r:id="rId4">
                  <a:extLst>
                    <a:ext uri="{A12FA001-AC4F-418D-AE19-62706E023703}">
                      <ahyp:hlinkClr xmlns:ahyp="http://schemas.microsoft.com/office/drawing/2018/hyperlinkcolor" val="tx"/>
                    </a:ext>
                  </a:extLst>
                </a:hlinkClick>
              </a:rPr>
              <a:t>https://in.pinterest.com/pin/558446422516061130/</a:t>
            </a:r>
            <a:endParaRPr lang="en-US" sz="1600" dirty="0">
              <a:solidFill>
                <a:schemeClr val="bg1">
                  <a:lumMod val="75000"/>
                </a:schemeClr>
              </a:solidFill>
            </a:endParaRPr>
          </a:p>
        </p:txBody>
      </p:sp>
      <p:sp>
        <p:nvSpPr>
          <p:cNvPr id="4" name="Rectangle 3">
            <a:extLst>
              <a:ext uri="{FF2B5EF4-FFF2-40B4-BE49-F238E27FC236}">
                <a16:creationId xmlns:a16="http://schemas.microsoft.com/office/drawing/2014/main" id="{F3EE1BC9-A382-7E07-3CDB-FBC06F258075}"/>
              </a:ext>
            </a:extLst>
          </p:cNvPr>
          <p:cNvSpPr/>
          <p:nvPr/>
        </p:nvSpPr>
        <p:spPr>
          <a:xfrm>
            <a:off x="1981200" y="1295400"/>
            <a:ext cx="2057400" cy="4630736"/>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792C703-8187-7FBC-6C3F-3C4FEADF556C}"/>
              </a:ext>
            </a:extLst>
          </p:cNvPr>
          <p:cNvSpPr/>
          <p:nvPr/>
        </p:nvSpPr>
        <p:spPr>
          <a:xfrm>
            <a:off x="5334000" y="1295400"/>
            <a:ext cx="2057400" cy="4630737"/>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826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2D700EB-36DB-6686-C84B-38CDCB2CF015}"/>
              </a:ext>
            </a:extLst>
          </p:cNvPr>
          <p:cNvPicPr>
            <a:picLocks noChangeAspect="1"/>
          </p:cNvPicPr>
          <p:nvPr/>
        </p:nvPicPr>
        <p:blipFill rotWithShape="1">
          <a:blip r:embed="rId3"/>
          <a:srcRect t="6397"/>
          <a:stretch/>
        </p:blipFill>
        <p:spPr>
          <a:xfrm>
            <a:off x="2790825" y="1143000"/>
            <a:ext cx="6353175" cy="5715000"/>
          </a:xfrm>
          <a:prstGeom prst="rect">
            <a:avLst/>
          </a:prstGeom>
        </p:spPr>
      </p:pic>
      <p:sp>
        <p:nvSpPr>
          <p:cNvPr id="34818" name="Rectangle 2">
            <a:extLst>
              <a:ext uri="{FF2B5EF4-FFF2-40B4-BE49-F238E27FC236}">
                <a16:creationId xmlns:a16="http://schemas.microsoft.com/office/drawing/2014/main" id="{43D24E29-D6C4-DFD8-03AF-1E0C9C9BB1C9}"/>
              </a:ext>
            </a:extLst>
          </p:cNvPr>
          <p:cNvSpPr>
            <a:spLocks noGrp="1" noChangeArrowheads="1"/>
          </p:cNvSpPr>
          <p:nvPr>
            <p:ph type="title"/>
          </p:nvPr>
        </p:nvSpPr>
        <p:spPr>
          <a:xfrm>
            <a:off x="762000" y="73259"/>
            <a:ext cx="8077200" cy="1325563"/>
          </a:xfrm>
        </p:spPr>
        <p:txBody>
          <a:bodyPr/>
          <a:lstStyle/>
          <a:p>
            <a:pPr eaLnBrk="1" hangingPunct="1">
              <a:defRPr/>
            </a:pPr>
            <a:r>
              <a:rPr lang="en-US" altLang="en-US" sz="3600" dirty="0"/>
              <a:t>Python and Gestalt</a:t>
            </a:r>
          </a:p>
        </p:txBody>
      </p:sp>
      <p:sp>
        <p:nvSpPr>
          <p:cNvPr id="35847" name="Text Box 6">
            <a:extLst>
              <a:ext uri="{FF2B5EF4-FFF2-40B4-BE49-F238E27FC236}">
                <a16:creationId xmlns:a16="http://schemas.microsoft.com/office/drawing/2014/main" id="{2ED692A1-448D-7FEC-9BF3-8DD4B4BB7A58}"/>
              </a:ext>
            </a:extLst>
          </p:cNvPr>
          <p:cNvSpPr txBox="1">
            <a:spLocks noChangeArrowheads="1"/>
          </p:cNvSpPr>
          <p:nvPr/>
        </p:nvSpPr>
        <p:spPr bwMode="auto">
          <a:xfrm>
            <a:off x="914400" y="3795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B8B8B8"/>
              </a:solidFill>
            </a:endParaRPr>
          </a:p>
        </p:txBody>
      </p:sp>
    </p:spTree>
    <p:extLst>
      <p:ext uri="{BB962C8B-B14F-4D97-AF65-F5344CB8AC3E}">
        <p14:creationId xmlns:p14="http://schemas.microsoft.com/office/powerpoint/2010/main" val="3113615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4">
            <a:extLst>
              <a:ext uri="{FF2B5EF4-FFF2-40B4-BE49-F238E27FC236}">
                <a16:creationId xmlns:a16="http://schemas.microsoft.com/office/drawing/2014/main" id="{0383DC16-93A8-7CEF-39E1-148E4F85DAE5}"/>
              </a:ext>
            </a:extLst>
          </p:cNvPr>
          <p:cNvSpPr txBox="1">
            <a:spLocks noChangeArrowheads="1"/>
          </p:cNvSpPr>
          <p:nvPr/>
        </p:nvSpPr>
        <p:spPr bwMode="auto">
          <a:xfrm>
            <a:off x="423863" y="838200"/>
            <a:ext cx="2693987" cy="599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altLang="en-US" sz="2400"/>
              <a:t>Menus</a:t>
            </a:r>
          </a:p>
          <a:p>
            <a:pPr algn="r" eaLnBrk="1" hangingPunct="1"/>
            <a:r>
              <a:rPr lang="en-US" altLang="en-US"/>
              <a:t> </a:t>
            </a:r>
            <a:r>
              <a:rPr lang="en-US" altLang="en-US" sz="2400"/>
              <a:t>Toolbars</a:t>
            </a:r>
          </a:p>
          <a:p>
            <a:pPr algn="r" eaLnBrk="1" hangingPunct="1"/>
            <a:r>
              <a:rPr lang="en-US" altLang="en-US"/>
              <a:t>debugging, standard</a:t>
            </a:r>
          </a:p>
          <a:p>
            <a:pPr algn="r" eaLnBrk="1" hangingPunct="1"/>
            <a:endParaRPr lang="en-US" altLang="en-US" sz="2000"/>
          </a:p>
          <a:p>
            <a:pPr algn="r" eaLnBrk="1" hangingPunct="1"/>
            <a:r>
              <a:rPr lang="en-US" altLang="en-US" sz="2400"/>
              <a:t>Script window</a:t>
            </a:r>
          </a:p>
          <a:p>
            <a:pPr lvl="1" algn="r" eaLnBrk="1" hangingPunct="1"/>
            <a:r>
              <a:rPr lang="en-US" altLang="en-US"/>
              <a:t>Write and save code</a:t>
            </a:r>
          </a:p>
          <a:p>
            <a:pPr lvl="1" algn="r" eaLnBrk="1" hangingPunct="1"/>
            <a:r>
              <a:rPr lang="en-US" altLang="en-US" i="1"/>
              <a:t>(permanent)</a:t>
            </a:r>
            <a:endParaRPr lang="en-US" altLang="en-US"/>
          </a:p>
          <a:p>
            <a:pPr algn="r" eaLnBrk="1" hangingPunct="1"/>
            <a:endParaRPr lang="en-US" altLang="en-US"/>
          </a:p>
          <a:p>
            <a:pPr algn="r" eaLnBrk="1" hangingPunct="1"/>
            <a:endParaRPr lang="en-US" altLang="en-US"/>
          </a:p>
          <a:p>
            <a:pPr algn="r" eaLnBrk="1" hangingPunct="1"/>
            <a:endParaRPr lang="en-US" altLang="en-US"/>
          </a:p>
          <a:p>
            <a:pPr algn="r" eaLnBrk="1" hangingPunct="1"/>
            <a:endParaRPr lang="en-US" altLang="en-US"/>
          </a:p>
          <a:p>
            <a:pPr algn="r" eaLnBrk="1" hangingPunct="1"/>
            <a:r>
              <a:rPr lang="en-US" altLang="en-US" sz="2400"/>
              <a:t>Interactive window</a:t>
            </a:r>
          </a:p>
          <a:p>
            <a:pPr lvl="1" algn="r" eaLnBrk="1" hangingPunct="1"/>
            <a:r>
              <a:rPr lang="en-US" altLang="en-US"/>
              <a:t>Test lines of code</a:t>
            </a:r>
          </a:p>
          <a:p>
            <a:pPr lvl="1" algn="r" eaLnBrk="1" hangingPunct="1"/>
            <a:r>
              <a:rPr lang="en-US" altLang="en-US"/>
              <a:t>Report messages</a:t>
            </a:r>
          </a:p>
          <a:p>
            <a:pPr lvl="1" algn="r" eaLnBrk="1" hangingPunct="1"/>
            <a:r>
              <a:rPr lang="en-US" altLang="en-US" i="1"/>
              <a:t>(temporary)</a:t>
            </a:r>
            <a:endParaRPr lang="en-US" altLang="en-US"/>
          </a:p>
          <a:p>
            <a:pPr lvl="1" algn="r" eaLnBrk="1" hangingPunct="1">
              <a:spcBef>
                <a:spcPct val="20000"/>
              </a:spcBef>
            </a:pPr>
            <a:endParaRPr lang="en-US" altLang="en-US"/>
          </a:p>
          <a:p>
            <a:pPr algn="r" eaLnBrk="1" hangingPunct="1"/>
            <a:endParaRPr lang="en-US" altLang="en-US" sz="1400"/>
          </a:p>
          <a:p>
            <a:pPr algn="r" eaLnBrk="1" hangingPunct="1"/>
            <a:endParaRPr lang="en-US" altLang="en-US" sz="1400"/>
          </a:p>
          <a:p>
            <a:pPr algn="r" eaLnBrk="1" hangingPunct="1"/>
            <a:r>
              <a:rPr lang="en-US" altLang="en-US" sz="2400"/>
              <a:t>Feedback</a:t>
            </a:r>
          </a:p>
          <a:p>
            <a:pPr algn="r" eaLnBrk="1" hangingPunct="1"/>
            <a:r>
              <a:rPr lang="en-US" altLang="en-US"/>
              <a:t>Syntax error or success</a:t>
            </a:r>
          </a:p>
        </p:txBody>
      </p:sp>
      <p:sp>
        <p:nvSpPr>
          <p:cNvPr id="20482" name="Rectangle 2">
            <a:extLst>
              <a:ext uri="{FF2B5EF4-FFF2-40B4-BE49-F238E27FC236}">
                <a16:creationId xmlns:a16="http://schemas.microsoft.com/office/drawing/2014/main" id="{2D7FACCB-26E0-3CB7-2591-29CCFCF819D0}"/>
              </a:ext>
            </a:extLst>
          </p:cNvPr>
          <p:cNvSpPr>
            <a:spLocks noGrp="1" noChangeArrowheads="1"/>
          </p:cNvSpPr>
          <p:nvPr>
            <p:ph type="title"/>
          </p:nvPr>
        </p:nvSpPr>
        <p:spPr>
          <a:xfrm>
            <a:off x="4076700" y="-152400"/>
            <a:ext cx="3848100" cy="1325563"/>
          </a:xfrm>
        </p:spPr>
        <p:txBody>
          <a:bodyPr/>
          <a:lstStyle/>
          <a:p>
            <a:pPr eaLnBrk="1" hangingPunct="1">
              <a:defRPr/>
            </a:pPr>
            <a:r>
              <a:rPr lang="en-US" altLang="en-US" dirty="0" err="1"/>
              <a:t>PythonWin</a:t>
            </a:r>
            <a:r>
              <a:rPr lang="en-US" altLang="en-US" dirty="0"/>
              <a:t> Interface</a:t>
            </a:r>
          </a:p>
        </p:txBody>
      </p:sp>
      <p:sp>
        <p:nvSpPr>
          <p:cNvPr id="13316" name="Rectangle 3">
            <a:extLst>
              <a:ext uri="{FF2B5EF4-FFF2-40B4-BE49-F238E27FC236}">
                <a16:creationId xmlns:a16="http://schemas.microsoft.com/office/drawing/2014/main" id="{ED22FD06-7009-E45A-7B7D-5306F767077B}"/>
              </a:ext>
            </a:extLst>
          </p:cNvPr>
          <p:cNvSpPr>
            <a:spLocks noGrp="1" noChangeArrowheads="1"/>
          </p:cNvSpPr>
          <p:nvPr>
            <p:ph idx="1"/>
          </p:nvPr>
        </p:nvSpPr>
        <p:spPr/>
        <p:txBody>
          <a:bodyPr/>
          <a:lstStyle/>
          <a:p>
            <a:pPr eaLnBrk="1" hangingPunct="1"/>
            <a:endParaRPr lang="en-US" altLang="en-US" sz="2400"/>
          </a:p>
          <a:p>
            <a:pPr eaLnBrk="1" hangingPunct="1"/>
            <a:endParaRPr lang="en-US" altLang="en-US" sz="2400"/>
          </a:p>
        </p:txBody>
      </p:sp>
      <p:sp>
        <p:nvSpPr>
          <p:cNvPr id="13318" name="Line 5">
            <a:extLst>
              <a:ext uri="{FF2B5EF4-FFF2-40B4-BE49-F238E27FC236}">
                <a16:creationId xmlns:a16="http://schemas.microsoft.com/office/drawing/2014/main" id="{A21CAF5F-39CF-B9AB-7724-FE4E70754EBE}"/>
              </a:ext>
            </a:extLst>
          </p:cNvPr>
          <p:cNvSpPr>
            <a:spLocks noChangeShapeType="1"/>
          </p:cNvSpPr>
          <p:nvPr/>
        </p:nvSpPr>
        <p:spPr bwMode="auto">
          <a:xfrm>
            <a:off x="3200400" y="23622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9" name="Line 6">
            <a:extLst>
              <a:ext uri="{FF2B5EF4-FFF2-40B4-BE49-F238E27FC236}">
                <a16:creationId xmlns:a16="http://schemas.microsoft.com/office/drawing/2014/main" id="{88B3F484-871F-191F-6F06-7FB11E01D1FA}"/>
              </a:ext>
            </a:extLst>
          </p:cNvPr>
          <p:cNvSpPr>
            <a:spLocks noChangeShapeType="1"/>
          </p:cNvSpPr>
          <p:nvPr/>
        </p:nvSpPr>
        <p:spPr bwMode="auto">
          <a:xfrm>
            <a:off x="3200400" y="44196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0" name="Line 8">
            <a:extLst>
              <a:ext uri="{FF2B5EF4-FFF2-40B4-BE49-F238E27FC236}">
                <a16:creationId xmlns:a16="http://schemas.microsoft.com/office/drawing/2014/main" id="{2DD4C3C7-C02E-9883-2EA7-B2AA687269C5}"/>
              </a:ext>
            </a:extLst>
          </p:cNvPr>
          <p:cNvSpPr>
            <a:spLocks noChangeShapeType="1"/>
          </p:cNvSpPr>
          <p:nvPr/>
        </p:nvSpPr>
        <p:spPr bwMode="auto">
          <a:xfrm>
            <a:off x="3200400" y="63246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3321" name="Picture 9">
            <a:extLst>
              <a:ext uri="{FF2B5EF4-FFF2-40B4-BE49-F238E27FC236}">
                <a16:creationId xmlns:a16="http://schemas.microsoft.com/office/drawing/2014/main" id="{A0526C44-A7CA-E9EA-70DE-061CD05872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0370" t="5051" r="38889" b="14136"/>
          <a:stretch>
            <a:fillRect/>
          </a:stretch>
        </p:blipFill>
        <p:spPr bwMode="auto">
          <a:xfrm>
            <a:off x="3663950" y="838200"/>
            <a:ext cx="50990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6442" name="Oval 10">
            <a:extLst>
              <a:ext uri="{FF2B5EF4-FFF2-40B4-BE49-F238E27FC236}">
                <a16:creationId xmlns:a16="http://schemas.microsoft.com/office/drawing/2014/main" id="{36BC8D73-5ECB-ABAE-8CB0-2FD916C5AD2E}"/>
              </a:ext>
            </a:extLst>
          </p:cNvPr>
          <p:cNvSpPr>
            <a:spLocks noChangeArrowheads="1"/>
          </p:cNvSpPr>
          <p:nvPr/>
        </p:nvSpPr>
        <p:spPr bwMode="auto">
          <a:xfrm>
            <a:off x="3581400" y="6096000"/>
            <a:ext cx="2590800" cy="457200"/>
          </a:xfrm>
          <a:prstGeom prst="ellipse">
            <a:avLst/>
          </a:prstGeom>
          <a:solidFill>
            <a:schemeClr val="accent1">
              <a:alpha val="0"/>
            </a:schemeClr>
          </a:solidFill>
          <a:ln w="50800">
            <a:solidFill>
              <a:srgbClr val="FF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3323" name="Line 12">
            <a:extLst>
              <a:ext uri="{FF2B5EF4-FFF2-40B4-BE49-F238E27FC236}">
                <a16:creationId xmlns:a16="http://schemas.microsoft.com/office/drawing/2014/main" id="{5E42E2B7-DCCF-E100-F9E1-35E807552D76}"/>
              </a:ext>
            </a:extLst>
          </p:cNvPr>
          <p:cNvSpPr>
            <a:spLocks noChangeShapeType="1"/>
          </p:cNvSpPr>
          <p:nvPr/>
        </p:nvSpPr>
        <p:spPr bwMode="auto">
          <a:xfrm>
            <a:off x="3200400" y="11430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4" name="Line 13">
            <a:extLst>
              <a:ext uri="{FF2B5EF4-FFF2-40B4-BE49-F238E27FC236}">
                <a16:creationId xmlns:a16="http://schemas.microsoft.com/office/drawing/2014/main" id="{BA9F8D7D-A2FA-601D-AF6F-0E4897AF0B55}"/>
              </a:ext>
            </a:extLst>
          </p:cNvPr>
          <p:cNvSpPr>
            <a:spLocks noChangeShapeType="1"/>
          </p:cNvSpPr>
          <p:nvPr/>
        </p:nvSpPr>
        <p:spPr bwMode="auto">
          <a:xfrm>
            <a:off x="3200400" y="14478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autoRev="1" fill="hold" grpId="0" nodeType="clickEffect">
                                  <p:stCondLst>
                                    <p:cond delay="0"/>
                                  </p:stCondLst>
                                  <p:childTnLst>
                                    <p:animScale>
                                      <p:cBhvr>
                                        <p:cTn id="6" dur="3000" fill="hold"/>
                                        <p:tgtEl>
                                          <p:spTgt spid="146442"/>
                                        </p:tgtEl>
                                      </p:cBhvr>
                                      <p:by x="150000" y="150000"/>
                                    </p:animScale>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par>
                                <p:cTn id="7" presetID="24" presetClass="emph" presetSubtype="0" fill="hold" grpId="1" nodeType="withEffect">
                                  <p:stCondLst>
                                    <p:cond delay="0"/>
                                  </p:stCondLst>
                                  <p:childTnLst>
                                    <p:animClr clrSpc="hsl" dir="cw">
                                      <p:cBhvr override="childStyle">
                                        <p:cTn id="8" dur="500" fill="hold"/>
                                        <p:tgtEl>
                                          <p:spTgt spid="146442"/>
                                        </p:tgtEl>
                                        <p:attrNameLst>
                                          <p:attrName>style.color</p:attrName>
                                        </p:attrNameLst>
                                      </p:cBhvr>
                                      <p:by>
                                        <p:hsl h="0" s="-12549" l="-25098"/>
                                      </p:by>
                                    </p:animClr>
                                    <p:animClr clrSpc="hsl" dir="cw">
                                      <p:cBhvr>
                                        <p:cTn id="9" dur="500" fill="hold"/>
                                        <p:tgtEl>
                                          <p:spTgt spid="146442"/>
                                        </p:tgtEl>
                                        <p:attrNameLst>
                                          <p:attrName>fillcolor</p:attrName>
                                        </p:attrNameLst>
                                      </p:cBhvr>
                                      <p:by>
                                        <p:hsl h="0" s="-12549" l="-25098"/>
                                      </p:by>
                                    </p:animClr>
                                    <p:animClr clrSpc="hsl" dir="cw">
                                      <p:cBhvr>
                                        <p:cTn id="10" dur="500" fill="hold"/>
                                        <p:tgtEl>
                                          <p:spTgt spid="146442"/>
                                        </p:tgtEl>
                                        <p:attrNameLst>
                                          <p:attrName>stroke.color</p:attrName>
                                        </p:attrNameLst>
                                      </p:cBhvr>
                                      <p:by>
                                        <p:hsl h="0" s="-12549" l="-25098"/>
                                      </p:by>
                                    </p:animClr>
                                    <p:set>
                                      <p:cBhvr>
                                        <p:cTn id="11" dur="500" fill="hold"/>
                                        <p:tgtEl>
                                          <p:spTgt spid="14644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42" grpId="0" animBg="1"/>
      <p:bldP spid="146442"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2D700EB-36DB-6686-C84B-38CDCB2CF015}"/>
              </a:ext>
            </a:extLst>
          </p:cNvPr>
          <p:cNvPicPr>
            <a:picLocks noChangeAspect="1"/>
          </p:cNvPicPr>
          <p:nvPr/>
        </p:nvPicPr>
        <p:blipFill rotWithShape="1">
          <a:blip r:embed="rId3"/>
          <a:srcRect t="6397"/>
          <a:stretch/>
        </p:blipFill>
        <p:spPr>
          <a:xfrm>
            <a:off x="2790825" y="1143000"/>
            <a:ext cx="6353175" cy="5715000"/>
          </a:xfrm>
          <a:prstGeom prst="rect">
            <a:avLst/>
          </a:prstGeom>
        </p:spPr>
      </p:pic>
      <p:sp>
        <p:nvSpPr>
          <p:cNvPr id="34818" name="Rectangle 2">
            <a:extLst>
              <a:ext uri="{FF2B5EF4-FFF2-40B4-BE49-F238E27FC236}">
                <a16:creationId xmlns:a16="http://schemas.microsoft.com/office/drawing/2014/main" id="{43D24E29-D6C4-DFD8-03AF-1E0C9C9BB1C9}"/>
              </a:ext>
            </a:extLst>
          </p:cNvPr>
          <p:cNvSpPr>
            <a:spLocks noGrp="1" noChangeArrowheads="1"/>
          </p:cNvSpPr>
          <p:nvPr>
            <p:ph type="title"/>
          </p:nvPr>
        </p:nvSpPr>
        <p:spPr>
          <a:xfrm>
            <a:off x="762000" y="73259"/>
            <a:ext cx="8077200" cy="1325563"/>
          </a:xfrm>
        </p:spPr>
        <p:txBody>
          <a:bodyPr/>
          <a:lstStyle/>
          <a:p>
            <a:pPr eaLnBrk="1" hangingPunct="1">
              <a:defRPr/>
            </a:pPr>
            <a:r>
              <a:rPr lang="en-US" altLang="en-US" sz="3600" dirty="0"/>
              <a:t>Python controls grouping with indentation</a:t>
            </a:r>
          </a:p>
        </p:txBody>
      </p:sp>
      <p:sp>
        <p:nvSpPr>
          <p:cNvPr id="35847" name="Text Box 6">
            <a:extLst>
              <a:ext uri="{FF2B5EF4-FFF2-40B4-BE49-F238E27FC236}">
                <a16:creationId xmlns:a16="http://schemas.microsoft.com/office/drawing/2014/main" id="{2ED692A1-448D-7FEC-9BF3-8DD4B4BB7A58}"/>
              </a:ext>
            </a:extLst>
          </p:cNvPr>
          <p:cNvSpPr txBox="1">
            <a:spLocks noChangeArrowheads="1"/>
          </p:cNvSpPr>
          <p:nvPr/>
        </p:nvSpPr>
        <p:spPr bwMode="auto">
          <a:xfrm>
            <a:off x="914400" y="3795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B8B8B8"/>
              </a:solidFill>
            </a:endParaRPr>
          </a:p>
        </p:txBody>
      </p:sp>
      <p:sp>
        <p:nvSpPr>
          <p:cNvPr id="2" name="Double Brace 1">
            <a:extLst>
              <a:ext uri="{FF2B5EF4-FFF2-40B4-BE49-F238E27FC236}">
                <a16:creationId xmlns:a16="http://schemas.microsoft.com/office/drawing/2014/main" id="{D61D9F37-20BB-16DF-6601-35CD127495A8}"/>
              </a:ext>
            </a:extLst>
          </p:cNvPr>
          <p:cNvSpPr/>
          <p:nvPr/>
        </p:nvSpPr>
        <p:spPr>
          <a:xfrm>
            <a:off x="3127375" y="3670300"/>
            <a:ext cx="4035424" cy="281940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947875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2D700EB-36DB-6686-C84B-38CDCB2CF015}"/>
              </a:ext>
            </a:extLst>
          </p:cNvPr>
          <p:cNvPicPr>
            <a:picLocks noChangeAspect="1"/>
          </p:cNvPicPr>
          <p:nvPr/>
        </p:nvPicPr>
        <p:blipFill rotWithShape="1">
          <a:blip r:embed="rId3"/>
          <a:srcRect t="6397"/>
          <a:stretch/>
        </p:blipFill>
        <p:spPr>
          <a:xfrm>
            <a:off x="2790825" y="1143000"/>
            <a:ext cx="6353175" cy="5715000"/>
          </a:xfrm>
          <a:prstGeom prst="rect">
            <a:avLst/>
          </a:prstGeom>
        </p:spPr>
      </p:pic>
      <p:sp>
        <p:nvSpPr>
          <p:cNvPr id="34818" name="Rectangle 2">
            <a:extLst>
              <a:ext uri="{FF2B5EF4-FFF2-40B4-BE49-F238E27FC236}">
                <a16:creationId xmlns:a16="http://schemas.microsoft.com/office/drawing/2014/main" id="{43D24E29-D6C4-DFD8-03AF-1E0C9C9BB1C9}"/>
              </a:ext>
            </a:extLst>
          </p:cNvPr>
          <p:cNvSpPr>
            <a:spLocks noGrp="1" noChangeArrowheads="1"/>
          </p:cNvSpPr>
          <p:nvPr>
            <p:ph type="title"/>
          </p:nvPr>
        </p:nvSpPr>
        <p:spPr>
          <a:xfrm>
            <a:off x="228600" y="0"/>
            <a:ext cx="8077200" cy="1325563"/>
          </a:xfrm>
        </p:spPr>
        <p:txBody>
          <a:bodyPr/>
          <a:lstStyle/>
          <a:p>
            <a:pPr eaLnBrk="1" hangingPunct="1">
              <a:defRPr/>
            </a:pPr>
            <a:r>
              <a:rPr lang="en-US" altLang="en-US" sz="3600" dirty="0"/>
              <a:t>"Block of code"</a:t>
            </a:r>
          </a:p>
        </p:txBody>
      </p:sp>
      <p:sp>
        <p:nvSpPr>
          <p:cNvPr id="35847" name="Text Box 6">
            <a:extLst>
              <a:ext uri="{FF2B5EF4-FFF2-40B4-BE49-F238E27FC236}">
                <a16:creationId xmlns:a16="http://schemas.microsoft.com/office/drawing/2014/main" id="{2ED692A1-448D-7FEC-9BF3-8DD4B4BB7A58}"/>
              </a:ext>
            </a:extLst>
          </p:cNvPr>
          <p:cNvSpPr txBox="1">
            <a:spLocks noChangeArrowheads="1"/>
          </p:cNvSpPr>
          <p:nvPr/>
        </p:nvSpPr>
        <p:spPr bwMode="auto">
          <a:xfrm>
            <a:off x="914400" y="3795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B8B8B8"/>
              </a:solidFill>
            </a:endParaRPr>
          </a:p>
        </p:txBody>
      </p:sp>
      <p:sp>
        <p:nvSpPr>
          <p:cNvPr id="8" name="Double Brace 7">
            <a:extLst>
              <a:ext uri="{FF2B5EF4-FFF2-40B4-BE49-F238E27FC236}">
                <a16:creationId xmlns:a16="http://schemas.microsoft.com/office/drawing/2014/main" id="{C165D734-AAA0-1D8C-99CE-1D90BF24E906}"/>
              </a:ext>
            </a:extLst>
          </p:cNvPr>
          <p:cNvSpPr/>
          <p:nvPr/>
        </p:nvSpPr>
        <p:spPr>
          <a:xfrm>
            <a:off x="3127375" y="3670300"/>
            <a:ext cx="4035424" cy="281940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Rectangle 8">
            <a:extLst>
              <a:ext uri="{FF2B5EF4-FFF2-40B4-BE49-F238E27FC236}">
                <a16:creationId xmlns:a16="http://schemas.microsoft.com/office/drawing/2014/main" id="{63FEA218-F270-1094-6C09-7655CEA5C82B}"/>
              </a:ext>
            </a:extLst>
          </p:cNvPr>
          <p:cNvSpPr>
            <a:spLocks noChangeArrowheads="1"/>
          </p:cNvSpPr>
          <p:nvPr/>
        </p:nvSpPr>
        <p:spPr bwMode="auto">
          <a:xfrm>
            <a:off x="152400" y="1372488"/>
            <a:ext cx="2895600" cy="1224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eaLnBrk="1" hangingPunct="1">
              <a:lnSpc>
                <a:spcPct val="80000"/>
              </a:lnSpc>
              <a:spcBef>
                <a:spcPct val="20000"/>
              </a:spcBef>
            </a:pPr>
            <a:r>
              <a:rPr lang="en-US" altLang="en-US" sz="1200" dirty="0">
                <a:solidFill>
                  <a:srgbClr val="B8B8B8"/>
                </a:solidFill>
              </a:rPr>
              <a:t>Related code inside </a:t>
            </a:r>
          </a:p>
          <a:p>
            <a:pPr lvl="1" eaLnBrk="1" hangingPunct="1">
              <a:lnSpc>
                <a:spcPct val="80000"/>
              </a:lnSpc>
              <a:spcBef>
                <a:spcPct val="20000"/>
              </a:spcBef>
            </a:pPr>
            <a:r>
              <a:rPr lang="en-US" altLang="en-US" sz="1200" dirty="0">
                <a:solidFill>
                  <a:srgbClr val="B8B8B8"/>
                </a:solidFill>
              </a:rPr>
              <a:t>of a </a:t>
            </a:r>
            <a:r>
              <a:rPr lang="en-US" altLang="en-US" sz="1200" i="1" dirty="0">
                <a:solidFill>
                  <a:srgbClr val="B8B8B8"/>
                </a:solidFill>
              </a:rPr>
              <a:t>control structure</a:t>
            </a:r>
          </a:p>
          <a:p>
            <a:pPr lvl="2" eaLnBrk="1" hangingPunct="1">
              <a:lnSpc>
                <a:spcPct val="80000"/>
              </a:lnSpc>
              <a:spcBef>
                <a:spcPct val="20000"/>
              </a:spcBef>
            </a:pPr>
            <a:endParaRPr lang="en-US" altLang="en-US" sz="1200" dirty="0">
              <a:solidFill>
                <a:srgbClr val="B8B8B8"/>
              </a:solidFill>
            </a:endParaRPr>
          </a:p>
          <a:p>
            <a:pPr lvl="1" eaLnBrk="1" hangingPunct="1">
              <a:lnSpc>
                <a:spcPct val="80000"/>
              </a:lnSpc>
              <a:spcBef>
                <a:spcPct val="20000"/>
              </a:spcBef>
            </a:pPr>
            <a:r>
              <a:rPr lang="en-US" altLang="en-US" sz="1200" dirty="0">
                <a:solidFill>
                  <a:srgbClr val="B8B8B8"/>
                </a:solidFill>
              </a:rPr>
              <a:t>Indented to the same level</a:t>
            </a:r>
            <a:endParaRPr lang="en-US" altLang="en-US" sz="3200" dirty="0">
              <a:solidFill>
                <a:srgbClr val="B8B8B8"/>
              </a:solidFill>
            </a:endParaRPr>
          </a:p>
          <a:p>
            <a:pPr eaLnBrk="1" hangingPunct="1">
              <a:lnSpc>
                <a:spcPct val="80000"/>
              </a:lnSpc>
              <a:spcBef>
                <a:spcPct val="20000"/>
              </a:spcBef>
            </a:pPr>
            <a:endParaRPr lang="en-US" altLang="en-US" sz="1200" dirty="0">
              <a:solidFill>
                <a:srgbClr val="B8B8B8"/>
              </a:solidFill>
            </a:endParaRPr>
          </a:p>
        </p:txBody>
      </p:sp>
      <p:sp>
        <p:nvSpPr>
          <p:cNvPr id="3" name="Rectangle 8">
            <a:extLst>
              <a:ext uri="{FF2B5EF4-FFF2-40B4-BE49-F238E27FC236}">
                <a16:creationId xmlns:a16="http://schemas.microsoft.com/office/drawing/2014/main" id="{3B9EA220-8ABF-179D-41CE-550F62B35389}"/>
              </a:ext>
            </a:extLst>
          </p:cNvPr>
          <p:cNvSpPr>
            <a:spLocks noChangeArrowheads="1"/>
          </p:cNvSpPr>
          <p:nvPr/>
        </p:nvSpPr>
        <p:spPr bwMode="auto">
          <a:xfrm>
            <a:off x="124962" y="3366679"/>
            <a:ext cx="2895600" cy="1224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eaLnBrk="1" hangingPunct="1">
              <a:lnSpc>
                <a:spcPct val="80000"/>
              </a:lnSpc>
              <a:spcBef>
                <a:spcPct val="20000"/>
              </a:spcBef>
            </a:pPr>
            <a:r>
              <a:rPr lang="en-US" altLang="en-US" sz="1200" dirty="0">
                <a:solidFill>
                  <a:srgbClr val="B8B8B8"/>
                </a:solidFill>
              </a:rPr>
              <a:t>FOR-loop </a:t>
            </a:r>
            <a:r>
              <a:rPr lang="en-US" altLang="en-US" sz="1200" i="1" dirty="0">
                <a:solidFill>
                  <a:srgbClr val="B8B8B8"/>
                </a:solidFill>
              </a:rPr>
              <a:t>control structure</a:t>
            </a:r>
          </a:p>
          <a:p>
            <a:pPr lvl="2" eaLnBrk="1" hangingPunct="1">
              <a:lnSpc>
                <a:spcPct val="80000"/>
              </a:lnSpc>
              <a:spcBef>
                <a:spcPct val="20000"/>
              </a:spcBef>
            </a:pPr>
            <a:endParaRPr lang="en-US" altLang="en-US" sz="1200" dirty="0">
              <a:solidFill>
                <a:srgbClr val="B8B8B8"/>
              </a:solidFill>
            </a:endParaRPr>
          </a:p>
          <a:p>
            <a:pPr eaLnBrk="1" hangingPunct="1">
              <a:lnSpc>
                <a:spcPct val="80000"/>
              </a:lnSpc>
              <a:spcBef>
                <a:spcPct val="20000"/>
              </a:spcBef>
            </a:pPr>
            <a:endParaRPr lang="en-US" altLang="en-US" sz="1200" dirty="0">
              <a:solidFill>
                <a:srgbClr val="B8B8B8"/>
              </a:solidFill>
            </a:endParaRPr>
          </a:p>
        </p:txBody>
      </p:sp>
      <p:cxnSp>
        <p:nvCxnSpPr>
          <p:cNvPr id="5" name="Straight Arrow Connector 4">
            <a:extLst>
              <a:ext uri="{FF2B5EF4-FFF2-40B4-BE49-F238E27FC236}">
                <a16:creationId xmlns:a16="http://schemas.microsoft.com/office/drawing/2014/main" id="{7E1C9E41-7957-EC5C-E1F4-42EADD30922A}"/>
              </a:ext>
            </a:extLst>
          </p:cNvPr>
          <p:cNvCxnSpPr/>
          <p:nvPr/>
        </p:nvCxnSpPr>
        <p:spPr>
          <a:xfrm>
            <a:off x="2590800" y="3479392"/>
            <a:ext cx="609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02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2D700EB-36DB-6686-C84B-38CDCB2CF015}"/>
              </a:ext>
            </a:extLst>
          </p:cNvPr>
          <p:cNvPicPr>
            <a:picLocks noChangeAspect="1"/>
          </p:cNvPicPr>
          <p:nvPr/>
        </p:nvPicPr>
        <p:blipFill rotWithShape="1">
          <a:blip r:embed="rId3"/>
          <a:srcRect t="6397"/>
          <a:stretch/>
        </p:blipFill>
        <p:spPr>
          <a:xfrm>
            <a:off x="2790825" y="1143000"/>
            <a:ext cx="6353175" cy="5715000"/>
          </a:xfrm>
          <a:prstGeom prst="rect">
            <a:avLst/>
          </a:prstGeom>
        </p:spPr>
      </p:pic>
      <p:sp>
        <p:nvSpPr>
          <p:cNvPr id="34818" name="Rectangle 2">
            <a:extLst>
              <a:ext uri="{FF2B5EF4-FFF2-40B4-BE49-F238E27FC236}">
                <a16:creationId xmlns:a16="http://schemas.microsoft.com/office/drawing/2014/main" id="{43D24E29-D6C4-DFD8-03AF-1E0C9C9BB1C9}"/>
              </a:ext>
            </a:extLst>
          </p:cNvPr>
          <p:cNvSpPr>
            <a:spLocks noGrp="1" noChangeArrowheads="1"/>
          </p:cNvSpPr>
          <p:nvPr>
            <p:ph type="title"/>
          </p:nvPr>
        </p:nvSpPr>
        <p:spPr>
          <a:xfrm>
            <a:off x="762000" y="73259"/>
            <a:ext cx="8077200" cy="1325563"/>
          </a:xfrm>
        </p:spPr>
        <p:txBody>
          <a:bodyPr/>
          <a:lstStyle/>
          <a:p>
            <a:pPr eaLnBrk="1" hangingPunct="1">
              <a:defRPr/>
            </a:pPr>
            <a:r>
              <a:rPr lang="en-US" altLang="en-US" sz="3600" dirty="0"/>
              <a:t>Block of code indented to the same level</a:t>
            </a:r>
          </a:p>
        </p:txBody>
      </p:sp>
      <p:sp>
        <p:nvSpPr>
          <p:cNvPr id="35847" name="Text Box 6">
            <a:extLst>
              <a:ext uri="{FF2B5EF4-FFF2-40B4-BE49-F238E27FC236}">
                <a16:creationId xmlns:a16="http://schemas.microsoft.com/office/drawing/2014/main" id="{2ED692A1-448D-7FEC-9BF3-8DD4B4BB7A58}"/>
              </a:ext>
            </a:extLst>
          </p:cNvPr>
          <p:cNvSpPr txBox="1">
            <a:spLocks noChangeArrowheads="1"/>
          </p:cNvSpPr>
          <p:nvPr/>
        </p:nvSpPr>
        <p:spPr bwMode="auto">
          <a:xfrm>
            <a:off x="914400" y="3795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B8B8B8"/>
              </a:solidFill>
            </a:endParaRPr>
          </a:p>
        </p:txBody>
      </p:sp>
      <p:sp>
        <p:nvSpPr>
          <p:cNvPr id="9" name="Double Brace 8">
            <a:extLst>
              <a:ext uri="{FF2B5EF4-FFF2-40B4-BE49-F238E27FC236}">
                <a16:creationId xmlns:a16="http://schemas.microsoft.com/office/drawing/2014/main" id="{23EF32F6-0764-1D43-A728-FC6A402605DC}"/>
              </a:ext>
            </a:extLst>
          </p:cNvPr>
          <p:cNvSpPr/>
          <p:nvPr/>
        </p:nvSpPr>
        <p:spPr>
          <a:xfrm>
            <a:off x="3733800" y="4258726"/>
            <a:ext cx="3019424" cy="1087974"/>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Rectangle 8">
            <a:extLst>
              <a:ext uri="{FF2B5EF4-FFF2-40B4-BE49-F238E27FC236}">
                <a16:creationId xmlns:a16="http://schemas.microsoft.com/office/drawing/2014/main" id="{2E0600F4-8DA7-A240-57AA-CB363B8154B4}"/>
              </a:ext>
            </a:extLst>
          </p:cNvPr>
          <p:cNvSpPr>
            <a:spLocks noChangeArrowheads="1"/>
          </p:cNvSpPr>
          <p:nvPr/>
        </p:nvSpPr>
        <p:spPr bwMode="auto">
          <a:xfrm>
            <a:off x="381000" y="3980091"/>
            <a:ext cx="2895600" cy="1224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eaLnBrk="1" hangingPunct="1">
              <a:lnSpc>
                <a:spcPct val="80000"/>
              </a:lnSpc>
              <a:spcBef>
                <a:spcPct val="20000"/>
              </a:spcBef>
            </a:pPr>
            <a:r>
              <a:rPr lang="en-US" altLang="en-US" sz="1200" dirty="0">
                <a:solidFill>
                  <a:srgbClr val="B8B8B8"/>
                </a:solidFill>
              </a:rPr>
              <a:t>WHILE-loop </a:t>
            </a:r>
            <a:r>
              <a:rPr lang="en-US" altLang="en-US" sz="1200" i="1" dirty="0">
                <a:solidFill>
                  <a:srgbClr val="B8B8B8"/>
                </a:solidFill>
              </a:rPr>
              <a:t>control structure</a:t>
            </a:r>
          </a:p>
          <a:p>
            <a:pPr lvl="2" eaLnBrk="1" hangingPunct="1">
              <a:lnSpc>
                <a:spcPct val="80000"/>
              </a:lnSpc>
              <a:spcBef>
                <a:spcPct val="20000"/>
              </a:spcBef>
            </a:pPr>
            <a:endParaRPr lang="en-US" altLang="en-US" sz="1200" dirty="0">
              <a:solidFill>
                <a:srgbClr val="B8B8B8"/>
              </a:solidFill>
            </a:endParaRPr>
          </a:p>
          <a:p>
            <a:pPr eaLnBrk="1" hangingPunct="1">
              <a:lnSpc>
                <a:spcPct val="80000"/>
              </a:lnSpc>
              <a:spcBef>
                <a:spcPct val="20000"/>
              </a:spcBef>
            </a:pPr>
            <a:endParaRPr lang="en-US" altLang="en-US" sz="1200" dirty="0">
              <a:solidFill>
                <a:srgbClr val="B8B8B8"/>
              </a:solidFill>
            </a:endParaRPr>
          </a:p>
        </p:txBody>
      </p:sp>
      <p:cxnSp>
        <p:nvCxnSpPr>
          <p:cNvPr id="3" name="Straight Arrow Connector 2">
            <a:extLst>
              <a:ext uri="{FF2B5EF4-FFF2-40B4-BE49-F238E27FC236}">
                <a16:creationId xmlns:a16="http://schemas.microsoft.com/office/drawing/2014/main" id="{0D1EE72C-D9D1-E0B4-CA0C-E14E9A3F3A63}"/>
              </a:ext>
            </a:extLst>
          </p:cNvPr>
          <p:cNvCxnSpPr/>
          <p:nvPr/>
        </p:nvCxnSpPr>
        <p:spPr>
          <a:xfrm>
            <a:off x="2962726" y="4092804"/>
            <a:ext cx="609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8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2D700EB-36DB-6686-C84B-38CDCB2CF015}"/>
              </a:ext>
            </a:extLst>
          </p:cNvPr>
          <p:cNvPicPr>
            <a:picLocks noChangeAspect="1"/>
          </p:cNvPicPr>
          <p:nvPr/>
        </p:nvPicPr>
        <p:blipFill rotWithShape="1">
          <a:blip r:embed="rId3"/>
          <a:srcRect t="6397"/>
          <a:stretch/>
        </p:blipFill>
        <p:spPr>
          <a:xfrm>
            <a:off x="2790825" y="1143000"/>
            <a:ext cx="6353175" cy="5715000"/>
          </a:xfrm>
          <a:prstGeom prst="rect">
            <a:avLst/>
          </a:prstGeom>
        </p:spPr>
      </p:pic>
      <p:sp>
        <p:nvSpPr>
          <p:cNvPr id="34818" name="Rectangle 2">
            <a:extLst>
              <a:ext uri="{FF2B5EF4-FFF2-40B4-BE49-F238E27FC236}">
                <a16:creationId xmlns:a16="http://schemas.microsoft.com/office/drawing/2014/main" id="{43D24E29-D6C4-DFD8-03AF-1E0C9C9BB1C9}"/>
              </a:ext>
            </a:extLst>
          </p:cNvPr>
          <p:cNvSpPr>
            <a:spLocks noGrp="1" noChangeArrowheads="1"/>
          </p:cNvSpPr>
          <p:nvPr>
            <p:ph type="title"/>
          </p:nvPr>
        </p:nvSpPr>
        <p:spPr>
          <a:xfrm>
            <a:off x="762000" y="73259"/>
            <a:ext cx="8077200" cy="1325563"/>
          </a:xfrm>
        </p:spPr>
        <p:txBody>
          <a:bodyPr/>
          <a:lstStyle/>
          <a:p>
            <a:pPr eaLnBrk="1" hangingPunct="1">
              <a:defRPr/>
            </a:pPr>
            <a:r>
              <a:rPr lang="en-US" altLang="en-US" sz="3600" dirty="0"/>
              <a:t>Indentation guides</a:t>
            </a:r>
          </a:p>
        </p:txBody>
      </p:sp>
      <p:sp>
        <p:nvSpPr>
          <p:cNvPr id="35847" name="Text Box 6">
            <a:extLst>
              <a:ext uri="{FF2B5EF4-FFF2-40B4-BE49-F238E27FC236}">
                <a16:creationId xmlns:a16="http://schemas.microsoft.com/office/drawing/2014/main" id="{2ED692A1-448D-7FEC-9BF3-8DD4B4BB7A58}"/>
              </a:ext>
            </a:extLst>
          </p:cNvPr>
          <p:cNvSpPr txBox="1">
            <a:spLocks noChangeArrowheads="1"/>
          </p:cNvSpPr>
          <p:nvPr/>
        </p:nvSpPr>
        <p:spPr bwMode="auto">
          <a:xfrm>
            <a:off x="914400" y="3795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B8B8B8"/>
              </a:solidFill>
            </a:endParaRPr>
          </a:p>
        </p:txBody>
      </p:sp>
      <p:cxnSp>
        <p:nvCxnSpPr>
          <p:cNvPr id="3" name="Straight Arrow Connector 2">
            <a:extLst>
              <a:ext uri="{FF2B5EF4-FFF2-40B4-BE49-F238E27FC236}">
                <a16:creationId xmlns:a16="http://schemas.microsoft.com/office/drawing/2014/main" id="{6C6A32A7-4AC9-77FA-A411-C904D49DCAD8}"/>
              </a:ext>
            </a:extLst>
          </p:cNvPr>
          <p:cNvCxnSpPr/>
          <p:nvPr/>
        </p:nvCxnSpPr>
        <p:spPr>
          <a:xfrm>
            <a:off x="2057400" y="4724400"/>
            <a:ext cx="1600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8">
            <a:extLst>
              <a:ext uri="{FF2B5EF4-FFF2-40B4-BE49-F238E27FC236}">
                <a16:creationId xmlns:a16="http://schemas.microsoft.com/office/drawing/2014/main" id="{4507DB0B-65CD-CC4C-C15B-CA9EE58AC06D}"/>
              </a:ext>
            </a:extLst>
          </p:cNvPr>
          <p:cNvSpPr>
            <a:spLocks noChangeArrowheads="1"/>
          </p:cNvSpPr>
          <p:nvPr/>
        </p:nvSpPr>
        <p:spPr bwMode="auto">
          <a:xfrm>
            <a:off x="685800" y="4572000"/>
            <a:ext cx="2895600" cy="418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spcBef>
                <a:spcPct val="20000"/>
              </a:spcBef>
            </a:pPr>
            <a:r>
              <a:rPr lang="en-US" altLang="en-US" sz="1600" dirty="0">
                <a:solidFill>
                  <a:srgbClr val="B8B8B8"/>
                </a:solidFill>
              </a:rPr>
              <a:t>vertical lines</a:t>
            </a:r>
            <a:endParaRPr lang="en-US" altLang="en-US" sz="2800" dirty="0">
              <a:solidFill>
                <a:srgbClr val="B8B8B8"/>
              </a:solidFill>
            </a:endParaRPr>
          </a:p>
          <a:p>
            <a:pPr eaLnBrk="1" hangingPunct="1">
              <a:lnSpc>
                <a:spcPct val="80000"/>
              </a:lnSpc>
              <a:spcBef>
                <a:spcPct val="20000"/>
              </a:spcBef>
            </a:pPr>
            <a:endParaRPr lang="en-US" altLang="en-US" sz="1100" dirty="0">
              <a:solidFill>
                <a:srgbClr val="B8B8B8"/>
              </a:solidFill>
            </a:endParaRPr>
          </a:p>
        </p:txBody>
      </p:sp>
    </p:spTree>
    <p:extLst>
      <p:ext uri="{BB962C8B-B14F-4D97-AF65-F5344CB8AC3E}">
        <p14:creationId xmlns:p14="http://schemas.microsoft.com/office/powerpoint/2010/main" val="28855919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FC4F0B63-D4EB-7169-4401-055AD448FEEA}"/>
              </a:ext>
            </a:extLst>
          </p:cNvPr>
          <p:cNvSpPr>
            <a:spLocks noGrp="1"/>
          </p:cNvSpPr>
          <p:nvPr>
            <p:ph idx="1"/>
          </p:nvPr>
        </p:nvSpPr>
        <p:spPr/>
        <p:txBody>
          <a:bodyPr/>
          <a:lstStyle/>
          <a:p>
            <a:pPr marL="0" indent="0">
              <a:buNone/>
            </a:pPr>
            <a:r>
              <a:rPr lang="en-US" dirty="0">
                <a:solidFill>
                  <a:schemeClr val="accent6"/>
                </a:solidFill>
              </a:rPr>
              <a:t>DO THIS</a:t>
            </a:r>
          </a:p>
          <a:p>
            <a:pPr marL="0" indent="0">
              <a:buNone/>
            </a:pPr>
            <a:endParaRPr lang="en-US" dirty="0">
              <a:solidFill>
                <a:schemeClr val="accent6"/>
              </a:solidFill>
            </a:endParaRPr>
          </a:p>
          <a:p>
            <a:pPr marL="0" indent="0">
              <a:buNone/>
            </a:pPr>
            <a:endParaRPr lang="en-US" dirty="0">
              <a:solidFill>
                <a:schemeClr val="accent6"/>
              </a:solidFill>
            </a:endParaRPr>
          </a:p>
          <a:p>
            <a:pPr marL="0" indent="0">
              <a:buNone/>
            </a:pPr>
            <a:endParaRPr lang="en-US" dirty="0">
              <a:solidFill>
                <a:schemeClr val="accent6"/>
              </a:solidFill>
            </a:endParaRPr>
          </a:p>
          <a:p>
            <a:pPr marL="0" indent="0">
              <a:buNone/>
            </a:pPr>
            <a:endParaRPr lang="en-US" dirty="0">
              <a:solidFill>
                <a:schemeClr val="accent6"/>
              </a:solidFill>
            </a:endParaRPr>
          </a:p>
          <a:p>
            <a:pPr marL="0" indent="0">
              <a:buNone/>
            </a:pPr>
            <a:r>
              <a:rPr lang="en-US" dirty="0">
                <a:solidFill>
                  <a:schemeClr val="accent6"/>
                </a:solidFill>
              </a:rPr>
              <a:t>DON'T DO THIS</a:t>
            </a:r>
          </a:p>
        </p:txBody>
      </p:sp>
      <p:sp>
        <p:nvSpPr>
          <p:cNvPr id="2" name="Title 1">
            <a:extLst>
              <a:ext uri="{FF2B5EF4-FFF2-40B4-BE49-F238E27FC236}">
                <a16:creationId xmlns:a16="http://schemas.microsoft.com/office/drawing/2014/main" id="{B1351FB7-0F17-A9E7-CFAB-3037E843E385}"/>
              </a:ext>
            </a:extLst>
          </p:cNvPr>
          <p:cNvSpPr>
            <a:spLocks noGrp="1"/>
          </p:cNvSpPr>
          <p:nvPr>
            <p:ph type="title"/>
          </p:nvPr>
        </p:nvSpPr>
        <p:spPr/>
        <p:txBody>
          <a:bodyPr/>
          <a:lstStyle/>
          <a:p>
            <a:r>
              <a:rPr lang="en-US" dirty="0"/>
              <a:t>Indentation is meaningful</a:t>
            </a:r>
          </a:p>
        </p:txBody>
      </p:sp>
      <p:sp>
        <p:nvSpPr>
          <p:cNvPr id="8" name="TextBox 7">
            <a:extLst>
              <a:ext uri="{FF2B5EF4-FFF2-40B4-BE49-F238E27FC236}">
                <a16:creationId xmlns:a16="http://schemas.microsoft.com/office/drawing/2014/main" id="{53E72436-3A9F-DB5F-FE8C-3C9B08FB73E9}"/>
              </a:ext>
            </a:extLst>
          </p:cNvPr>
          <p:cNvSpPr txBox="1"/>
          <p:nvPr/>
        </p:nvSpPr>
        <p:spPr>
          <a:xfrm>
            <a:off x="3276600" y="1825624"/>
            <a:ext cx="4572000" cy="646331"/>
          </a:xfrm>
          <a:prstGeom prst="rect">
            <a:avLst/>
          </a:prstGeom>
          <a:noFill/>
        </p:spPr>
        <p:txBody>
          <a:bodyPr wrap="square">
            <a:spAutoFit/>
          </a:bodyPr>
          <a:lstStyle/>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range(</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err="1">
                <a:solidFill>
                  <a:srgbClr val="D4D4D4"/>
                </a:solidFill>
                <a:effectLst/>
                <a:latin typeface="Consolas" panose="020B0609020204030204" pitchFamily="49" charset="0"/>
              </a:rPr>
              <a:t>i</a:t>
            </a:r>
            <a:r>
              <a:rPr lang="en-US" b="0"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5CA4C011-7ADC-9D9C-BE9D-FEFC9144A596}"/>
              </a:ext>
            </a:extLst>
          </p:cNvPr>
          <p:cNvSpPr txBox="1"/>
          <p:nvPr/>
        </p:nvSpPr>
        <p:spPr>
          <a:xfrm>
            <a:off x="3276600" y="3678128"/>
            <a:ext cx="4572000" cy="646331"/>
          </a:xfrm>
          <a:prstGeom prst="rect">
            <a:avLst/>
          </a:prstGeom>
          <a:noFill/>
        </p:spPr>
        <p:txBody>
          <a:bodyPr wrap="square">
            <a:spAutoFit/>
          </a:bodyPr>
          <a:lstStyle/>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range(</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err="1">
                <a:solidFill>
                  <a:srgbClr val="D4D4D4"/>
                </a:solidFill>
                <a:effectLst/>
                <a:latin typeface="Consolas" panose="020B0609020204030204" pitchFamily="49" charset="0"/>
              </a:rPr>
              <a:t>i</a:t>
            </a:r>
            <a:r>
              <a:rPr lang="en-US" b="0" dirty="0">
                <a:solidFill>
                  <a:srgbClr val="D4D4D4"/>
                </a:solidFill>
                <a:effectLst/>
                <a:latin typeface="Consolas" panose="020B0609020204030204" pitchFamily="49" charset="0"/>
              </a:rPr>
              <a:t>)</a:t>
            </a:r>
          </a:p>
        </p:txBody>
      </p:sp>
      <p:pic>
        <p:nvPicPr>
          <p:cNvPr id="4" name="Graphic 3" descr="Close outline">
            <a:extLst>
              <a:ext uri="{FF2B5EF4-FFF2-40B4-BE49-F238E27FC236}">
                <a16:creationId xmlns:a16="http://schemas.microsoft.com/office/drawing/2014/main" id="{A8E2966B-2BCA-D074-5BEF-3650E91173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3200" y="3471646"/>
            <a:ext cx="914400" cy="914400"/>
          </a:xfrm>
          <a:prstGeom prst="rect">
            <a:avLst/>
          </a:prstGeom>
        </p:spPr>
      </p:pic>
      <p:pic>
        <p:nvPicPr>
          <p:cNvPr id="6" name="Graphic 5" descr="Checkmark outline">
            <a:extLst>
              <a:ext uri="{FF2B5EF4-FFF2-40B4-BE49-F238E27FC236}">
                <a16:creationId xmlns:a16="http://schemas.microsoft.com/office/drawing/2014/main" id="{BA9C853C-57DB-BFA9-E7E5-E94F65E7F8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3200" y="1503472"/>
            <a:ext cx="914400" cy="914400"/>
          </a:xfrm>
          <a:prstGeom prst="rect">
            <a:avLst/>
          </a:prstGeom>
        </p:spPr>
      </p:pic>
    </p:spTree>
    <p:extLst>
      <p:ext uri="{BB962C8B-B14F-4D97-AF65-F5344CB8AC3E}">
        <p14:creationId xmlns:p14="http://schemas.microsoft.com/office/powerpoint/2010/main" val="1351335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FC4F0B63-D4EB-7169-4401-055AD448FEEA}"/>
              </a:ext>
            </a:extLst>
          </p:cNvPr>
          <p:cNvSpPr>
            <a:spLocks noGrp="1"/>
          </p:cNvSpPr>
          <p:nvPr>
            <p:ph idx="1"/>
          </p:nvPr>
        </p:nvSpPr>
        <p:spPr/>
        <p:txBody>
          <a:bodyPr/>
          <a:lstStyle/>
          <a:p>
            <a:pPr marL="0" indent="0">
              <a:buNone/>
            </a:pPr>
            <a:endParaRPr lang="en-US" dirty="0">
              <a:solidFill>
                <a:schemeClr val="accent6"/>
              </a:solidFill>
            </a:endParaRPr>
          </a:p>
          <a:p>
            <a:pPr marL="0" indent="0">
              <a:buNone/>
            </a:pPr>
            <a:endParaRPr lang="en-US" dirty="0">
              <a:solidFill>
                <a:schemeClr val="accent6"/>
              </a:solidFill>
            </a:endParaRPr>
          </a:p>
          <a:p>
            <a:pPr marL="0" indent="0">
              <a:buNone/>
            </a:pPr>
            <a:endParaRPr lang="en-US" dirty="0">
              <a:solidFill>
                <a:schemeClr val="accent6"/>
              </a:solidFill>
            </a:endParaRPr>
          </a:p>
          <a:p>
            <a:pPr marL="0" indent="0">
              <a:buNone/>
            </a:pPr>
            <a:endParaRPr lang="en-US" dirty="0">
              <a:solidFill>
                <a:schemeClr val="accent6"/>
              </a:solidFill>
            </a:endParaRPr>
          </a:p>
          <a:p>
            <a:pPr marL="0" indent="0">
              <a:buNone/>
            </a:pPr>
            <a:endParaRPr lang="en-US" dirty="0">
              <a:solidFill>
                <a:schemeClr val="accent6"/>
              </a:solidFill>
            </a:endParaRPr>
          </a:p>
        </p:txBody>
      </p:sp>
      <p:sp>
        <p:nvSpPr>
          <p:cNvPr id="2" name="Title 1">
            <a:extLst>
              <a:ext uri="{FF2B5EF4-FFF2-40B4-BE49-F238E27FC236}">
                <a16:creationId xmlns:a16="http://schemas.microsoft.com/office/drawing/2014/main" id="{B1351FB7-0F17-A9E7-CFAB-3037E843E385}"/>
              </a:ext>
            </a:extLst>
          </p:cNvPr>
          <p:cNvSpPr>
            <a:spLocks noGrp="1"/>
          </p:cNvSpPr>
          <p:nvPr>
            <p:ph type="title"/>
          </p:nvPr>
        </p:nvSpPr>
        <p:spPr/>
        <p:txBody>
          <a:bodyPr/>
          <a:lstStyle/>
          <a:p>
            <a:r>
              <a:rPr lang="en-US" dirty="0"/>
              <a:t>Indentation groups code</a:t>
            </a:r>
          </a:p>
        </p:txBody>
      </p:sp>
      <p:sp>
        <p:nvSpPr>
          <p:cNvPr id="8" name="TextBox 7">
            <a:extLst>
              <a:ext uri="{FF2B5EF4-FFF2-40B4-BE49-F238E27FC236}">
                <a16:creationId xmlns:a16="http://schemas.microsoft.com/office/drawing/2014/main" id="{53E72436-3A9F-DB5F-FE8C-3C9B08FB73E9}"/>
              </a:ext>
            </a:extLst>
          </p:cNvPr>
          <p:cNvSpPr txBox="1"/>
          <p:nvPr/>
        </p:nvSpPr>
        <p:spPr>
          <a:xfrm>
            <a:off x="1066800" y="1600200"/>
            <a:ext cx="4572000" cy="1477328"/>
          </a:xfrm>
          <a:prstGeom prst="rect">
            <a:avLst/>
          </a:prstGeom>
          <a:noFill/>
        </p:spPr>
        <p:txBody>
          <a:bodyPr wrap="square">
            <a:spAutoFit/>
          </a:bodyPr>
          <a:lstStyle/>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range(</a:t>
            </a:r>
            <a:r>
              <a:rPr lang="en-US" dirty="0">
                <a:solidFill>
                  <a:srgbClr val="B5CEA8"/>
                </a:solidFill>
                <a:latin typeface="Consolas" panose="020B0609020204030204" pitchFamily="49" charset="0"/>
              </a:rPr>
              <a:t>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'DO'</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'BEEP'</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'BA'</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'BOOM'</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EA8081EB-89E3-6577-96D8-24166DD089F9}"/>
              </a:ext>
            </a:extLst>
          </p:cNvPr>
          <p:cNvSpPr txBox="1"/>
          <p:nvPr/>
        </p:nvSpPr>
        <p:spPr>
          <a:xfrm>
            <a:off x="990600" y="4009072"/>
            <a:ext cx="4572000" cy="1477328"/>
          </a:xfrm>
          <a:prstGeom prst="rect">
            <a:avLst/>
          </a:prstGeom>
          <a:noFill/>
        </p:spPr>
        <p:txBody>
          <a:bodyPr wrap="square">
            <a:spAutoFit/>
          </a:bodyPr>
          <a:lstStyle/>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range(</a:t>
            </a:r>
            <a:r>
              <a:rPr lang="en-US" dirty="0">
                <a:solidFill>
                  <a:srgbClr val="B5CEA8"/>
                </a:solidFill>
                <a:latin typeface="Consolas" panose="020B0609020204030204" pitchFamily="49" charset="0"/>
              </a:rPr>
              <a:t>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'DO'</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'BEEP'</a:t>
            </a:r>
            <a:r>
              <a:rPr lang="en-US" b="0" dirty="0">
                <a:solidFill>
                  <a:srgbClr val="D4D4D4"/>
                </a:solidFill>
                <a:effectLst/>
                <a:latin typeface="Consolas" panose="020B0609020204030204" pitchFamily="49" charset="0"/>
              </a:rPr>
              <a:t>)</a:t>
            </a:r>
          </a:p>
          <a:p>
            <a:r>
              <a:rPr lang="en-US" dirty="0">
                <a:solidFill>
                  <a:srgbClr val="D4D4D4"/>
                </a:solidFill>
                <a:latin typeface="Consolas" panose="020B0609020204030204" pitchFamily="49" charset="0"/>
              </a:rPr>
              <a:t>    </a:t>
            </a:r>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'BA'</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'BOOM'</a:t>
            </a:r>
            <a:r>
              <a:rPr lang="en-US" b="0"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8F3C18B2-81D9-7657-940D-1302E6BC613F}"/>
              </a:ext>
            </a:extLst>
          </p:cNvPr>
          <p:cNvSpPr txBox="1"/>
          <p:nvPr/>
        </p:nvSpPr>
        <p:spPr>
          <a:xfrm>
            <a:off x="5638800" y="1479213"/>
            <a:ext cx="685800" cy="1446550"/>
          </a:xfrm>
          <a:prstGeom prst="rect">
            <a:avLst/>
          </a:prstGeom>
          <a:noFill/>
        </p:spPr>
        <p:txBody>
          <a:bodyPr wrap="square">
            <a:spAutoFit/>
          </a:bodyPr>
          <a:lstStyle/>
          <a:p>
            <a:r>
              <a:rPr lang="en-US" sz="1100" dirty="0">
                <a:solidFill>
                  <a:schemeClr val="bg1">
                    <a:lumMod val="75000"/>
                  </a:schemeClr>
                </a:solidFill>
              </a:rPr>
              <a:t>DO</a:t>
            </a:r>
          </a:p>
          <a:p>
            <a:r>
              <a:rPr lang="en-US" sz="1100" dirty="0">
                <a:solidFill>
                  <a:schemeClr val="bg1">
                    <a:lumMod val="75000"/>
                  </a:schemeClr>
                </a:solidFill>
              </a:rPr>
              <a:t>BEEP</a:t>
            </a:r>
          </a:p>
          <a:p>
            <a:r>
              <a:rPr lang="en-US" sz="1100" dirty="0">
                <a:solidFill>
                  <a:schemeClr val="bg1">
                    <a:lumMod val="75000"/>
                  </a:schemeClr>
                </a:solidFill>
              </a:rPr>
              <a:t>DO</a:t>
            </a:r>
          </a:p>
          <a:p>
            <a:r>
              <a:rPr lang="en-US" sz="1100" dirty="0">
                <a:solidFill>
                  <a:schemeClr val="bg1">
                    <a:lumMod val="75000"/>
                  </a:schemeClr>
                </a:solidFill>
              </a:rPr>
              <a:t>BEEP</a:t>
            </a:r>
          </a:p>
          <a:p>
            <a:r>
              <a:rPr lang="en-US" sz="1100" dirty="0">
                <a:solidFill>
                  <a:schemeClr val="bg1">
                    <a:lumMod val="75000"/>
                  </a:schemeClr>
                </a:solidFill>
              </a:rPr>
              <a:t>DO</a:t>
            </a:r>
          </a:p>
          <a:p>
            <a:r>
              <a:rPr lang="en-US" sz="1100" dirty="0">
                <a:solidFill>
                  <a:schemeClr val="bg1">
                    <a:lumMod val="75000"/>
                  </a:schemeClr>
                </a:solidFill>
              </a:rPr>
              <a:t>BEEP</a:t>
            </a:r>
          </a:p>
          <a:p>
            <a:r>
              <a:rPr lang="en-US" sz="1100" dirty="0">
                <a:solidFill>
                  <a:schemeClr val="bg1">
                    <a:lumMod val="75000"/>
                  </a:schemeClr>
                </a:solidFill>
              </a:rPr>
              <a:t>BA</a:t>
            </a:r>
          </a:p>
          <a:p>
            <a:r>
              <a:rPr lang="en-US" sz="1100" dirty="0">
                <a:solidFill>
                  <a:schemeClr val="bg1">
                    <a:lumMod val="75000"/>
                  </a:schemeClr>
                </a:solidFill>
              </a:rPr>
              <a:t>BOOM</a:t>
            </a:r>
          </a:p>
        </p:txBody>
      </p:sp>
      <p:sp>
        <p:nvSpPr>
          <p:cNvPr id="6" name="TextBox 5">
            <a:extLst>
              <a:ext uri="{FF2B5EF4-FFF2-40B4-BE49-F238E27FC236}">
                <a16:creationId xmlns:a16="http://schemas.microsoft.com/office/drawing/2014/main" id="{063AB2D2-724E-0AEB-7E5F-860B6B0ED0A7}"/>
              </a:ext>
            </a:extLst>
          </p:cNvPr>
          <p:cNvSpPr txBox="1"/>
          <p:nvPr/>
        </p:nvSpPr>
        <p:spPr>
          <a:xfrm>
            <a:off x="5638800" y="3696984"/>
            <a:ext cx="762000" cy="2123658"/>
          </a:xfrm>
          <a:prstGeom prst="rect">
            <a:avLst/>
          </a:prstGeom>
          <a:noFill/>
        </p:spPr>
        <p:txBody>
          <a:bodyPr wrap="square">
            <a:spAutoFit/>
          </a:bodyPr>
          <a:lstStyle/>
          <a:p>
            <a:r>
              <a:rPr lang="en-US" sz="1100" dirty="0">
                <a:solidFill>
                  <a:schemeClr val="bg1">
                    <a:lumMod val="75000"/>
                  </a:schemeClr>
                </a:solidFill>
              </a:rPr>
              <a:t>DO</a:t>
            </a:r>
          </a:p>
          <a:p>
            <a:r>
              <a:rPr lang="en-US" sz="1100" dirty="0">
                <a:solidFill>
                  <a:schemeClr val="bg1">
                    <a:lumMod val="75000"/>
                  </a:schemeClr>
                </a:solidFill>
              </a:rPr>
              <a:t>BEEP</a:t>
            </a:r>
          </a:p>
          <a:p>
            <a:r>
              <a:rPr lang="en-US" sz="1100" dirty="0">
                <a:solidFill>
                  <a:schemeClr val="bg1">
                    <a:lumMod val="75000"/>
                  </a:schemeClr>
                </a:solidFill>
              </a:rPr>
              <a:t>BA</a:t>
            </a:r>
          </a:p>
          <a:p>
            <a:r>
              <a:rPr lang="en-US" sz="1100" dirty="0">
                <a:solidFill>
                  <a:schemeClr val="bg1">
                    <a:lumMod val="75000"/>
                  </a:schemeClr>
                </a:solidFill>
              </a:rPr>
              <a:t>BOOM</a:t>
            </a:r>
          </a:p>
          <a:p>
            <a:r>
              <a:rPr lang="en-US" sz="1100" dirty="0">
                <a:solidFill>
                  <a:schemeClr val="bg1">
                    <a:lumMod val="75000"/>
                  </a:schemeClr>
                </a:solidFill>
              </a:rPr>
              <a:t>DO</a:t>
            </a:r>
          </a:p>
          <a:p>
            <a:r>
              <a:rPr lang="en-US" sz="1100" dirty="0">
                <a:solidFill>
                  <a:schemeClr val="bg1">
                    <a:lumMod val="75000"/>
                  </a:schemeClr>
                </a:solidFill>
              </a:rPr>
              <a:t>BEEP</a:t>
            </a:r>
          </a:p>
          <a:p>
            <a:r>
              <a:rPr lang="en-US" sz="1100" dirty="0">
                <a:solidFill>
                  <a:schemeClr val="bg1">
                    <a:lumMod val="75000"/>
                  </a:schemeClr>
                </a:solidFill>
              </a:rPr>
              <a:t>BA</a:t>
            </a:r>
          </a:p>
          <a:p>
            <a:r>
              <a:rPr lang="en-US" sz="1100" dirty="0">
                <a:solidFill>
                  <a:schemeClr val="bg1">
                    <a:lumMod val="75000"/>
                  </a:schemeClr>
                </a:solidFill>
              </a:rPr>
              <a:t>BOOM</a:t>
            </a:r>
          </a:p>
          <a:p>
            <a:r>
              <a:rPr lang="en-US" sz="1100" dirty="0">
                <a:solidFill>
                  <a:schemeClr val="bg1">
                    <a:lumMod val="75000"/>
                  </a:schemeClr>
                </a:solidFill>
              </a:rPr>
              <a:t>DO</a:t>
            </a:r>
          </a:p>
          <a:p>
            <a:r>
              <a:rPr lang="en-US" sz="1100" dirty="0">
                <a:solidFill>
                  <a:schemeClr val="bg1">
                    <a:lumMod val="75000"/>
                  </a:schemeClr>
                </a:solidFill>
              </a:rPr>
              <a:t>BEEP</a:t>
            </a:r>
          </a:p>
          <a:p>
            <a:r>
              <a:rPr lang="en-US" sz="1100" dirty="0">
                <a:solidFill>
                  <a:schemeClr val="bg1">
                    <a:lumMod val="75000"/>
                  </a:schemeClr>
                </a:solidFill>
              </a:rPr>
              <a:t>BA</a:t>
            </a:r>
          </a:p>
          <a:p>
            <a:r>
              <a:rPr lang="en-US" sz="1100" dirty="0">
                <a:solidFill>
                  <a:schemeClr val="bg1">
                    <a:lumMod val="75000"/>
                  </a:schemeClr>
                </a:solidFill>
              </a:rPr>
              <a:t>BOOM</a:t>
            </a:r>
          </a:p>
        </p:txBody>
      </p:sp>
    </p:spTree>
    <p:extLst>
      <p:ext uri="{BB962C8B-B14F-4D97-AF65-F5344CB8AC3E}">
        <p14:creationId xmlns:p14="http://schemas.microsoft.com/office/powerpoint/2010/main" val="153165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C0C2F-F8CA-6B9F-A22F-595F69B28A6E}"/>
              </a:ext>
            </a:extLst>
          </p:cNvPr>
          <p:cNvSpPr>
            <a:spLocks noGrp="1"/>
          </p:cNvSpPr>
          <p:nvPr>
            <p:ph type="title"/>
          </p:nvPr>
        </p:nvSpPr>
        <p:spPr/>
        <p:txBody>
          <a:bodyPr/>
          <a:lstStyle/>
          <a:p>
            <a:r>
              <a:rPr lang="en-US" dirty="0" err="1"/>
              <a:t>Dedent</a:t>
            </a:r>
            <a:r>
              <a:rPr lang="en-US" dirty="0"/>
              <a:t> code outside the block</a:t>
            </a:r>
          </a:p>
        </p:txBody>
      </p:sp>
      <p:sp>
        <p:nvSpPr>
          <p:cNvPr id="5" name="TextBox 4">
            <a:extLst>
              <a:ext uri="{FF2B5EF4-FFF2-40B4-BE49-F238E27FC236}">
                <a16:creationId xmlns:a16="http://schemas.microsoft.com/office/drawing/2014/main" id="{AF25F645-37A7-CBA0-FA4B-0440C349DB35}"/>
              </a:ext>
            </a:extLst>
          </p:cNvPr>
          <p:cNvSpPr txBox="1"/>
          <p:nvPr/>
        </p:nvSpPr>
        <p:spPr>
          <a:xfrm>
            <a:off x="1066800" y="1981200"/>
            <a:ext cx="4572000" cy="1754326"/>
          </a:xfrm>
          <a:prstGeom prst="rect">
            <a:avLst/>
          </a:prstGeom>
          <a:noFill/>
        </p:spPr>
        <p:txBody>
          <a:bodyPr wrap="square">
            <a:spAutoFit/>
          </a:bodyPr>
          <a:lstStyle/>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range(</a:t>
            </a:r>
            <a:r>
              <a:rPr lang="en-US" dirty="0">
                <a:solidFill>
                  <a:srgbClr val="B5CEA8"/>
                </a:solidFill>
                <a:latin typeface="Consolas" panose="020B0609020204030204" pitchFamily="49" charset="0"/>
              </a:rPr>
              <a:t>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'DO'</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'BEEP'</a:t>
            </a:r>
            <a:r>
              <a:rPr lang="en-US" b="0" dirty="0">
                <a:solidFill>
                  <a:srgbClr val="D4D4D4"/>
                </a:solidFill>
                <a:effectLst/>
                <a:latin typeface="Consolas" panose="020B0609020204030204" pitchFamily="49" charset="0"/>
              </a:rPr>
              <a:t>)</a:t>
            </a:r>
          </a:p>
          <a:p>
            <a:r>
              <a:rPr lang="en-US" dirty="0">
                <a:solidFill>
                  <a:srgbClr val="D4D4D4"/>
                </a:solidFill>
                <a:latin typeface="Consolas" panose="020B0609020204030204" pitchFamily="49" charset="0"/>
              </a:rPr>
              <a:t>    </a:t>
            </a:r>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'BA'</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'BOOM'</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'HAZAA'</a:t>
            </a:r>
            <a:r>
              <a:rPr lang="en-US" b="0"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57BA4C2C-A199-E59E-F499-6F5FB71EB64A}"/>
              </a:ext>
            </a:extLst>
          </p:cNvPr>
          <p:cNvSpPr txBox="1"/>
          <p:nvPr/>
        </p:nvSpPr>
        <p:spPr>
          <a:xfrm>
            <a:off x="990600" y="4953000"/>
            <a:ext cx="4572000" cy="369332"/>
          </a:xfrm>
          <a:prstGeom prst="rect">
            <a:avLst/>
          </a:prstGeom>
          <a:noFill/>
        </p:spPr>
        <p:txBody>
          <a:bodyPr wrap="square">
            <a:spAutoFit/>
          </a:bodyPr>
          <a:lstStyle/>
          <a:p>
            <a:r>
              <a:rPr lang="en-US" dirty="0" err="1">
                <a:solidFill>
                  <a:schemeClr val="bg1">
                    <a:lumMod val="75000"/>
                  </a:schemeClr>
                </a:solidFill>
              </a:rPr>
              <a:t>dedent</a:t>
            </a:r>
            <a:r>
              <a:rPr lang="en-US" dirty="0">
                <a:solidFill>
                  <a:schemeClr val="bg1">
                    <a:lumMod val="75000"/>
                  </a:schemeClr>
                </a:solidFill>
              </a:rPr>
              <a:t> == move back to the left (unindent)</a:t>
            </a:r>
          </a:p>
        </p:txBody>
      </p:sp>
    </p:spTree>
    <p:extLst>
      <p:ext uri="{BB962C8B-B14F-4D97-AF65-F5344CB8AC3E}">
        <p14:creationId xmlns:p14="http://schemas.microsoft.com/office/powerpoint/2010/main" val="40790230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CF94D0FF-5BCA-F746-0261-0A622F38061E}"/>
              </a:ext>
            </a:extLst>
          </p:cNvPr>
          <p:cNvSpPr>
            <a:spLocks noGrp="1"/>
          </p:cNvSpPr>
          <p:nvPr>
            <p:ph type="title"/>
          </p:nvPr>
        </p:nvSpPr>
        <p:spPr/>
        <p:txBody>
          <a:bodyPr/>
          <a:lstStyle/>
          <a:p>
            <a:pPr eaLnBrk="1" hangingPunct="1">
              <a:defRPr/>
            </a:pPr>
            <a:r>
              <a:rPr lang="en-US" altLang="en-US" dirty="0"/>
              <a:t>What you should know</a:t>
            </a:r>
          </a:p>
        </p:txBody>
      </p:sp>
      <p:sp>
        <p:nvSpPr>
          <p:cNvPr id="48131" name="Content Placeholder 2">
            <a:extLst>
              <a:ext uri="{FF2B5EF4-FFF2-40B4-BE49-F238E27FC236}">
                <a16:creationId xmlns:a16="http://schemas.microsoft.com/office/drawing/2014/main" id="{7CA675CA-2A8F-96CB-56D3-AD47880A886B}"/>
              </a:ext>
            </a:extLst>
          </p:cNvPr>
          <p:cNvSpPr>
            <a:spLocks noGrp="1"/>
          </p:cNvSpPr>
          <p:nvPr>
            <p:ph idx="1"/>
          </p:nvPr>
        </p:nvSpPr>
        <p:spPr>
          <a:xfrm>
            <a:off x="628650" y="1825624"/>
            <a:ext cx="7886700" cy="5032375"/>
          </a:xfrm>
        </p:spPr>
        <p:txBody>
          <a:bodyPr rtlCol="0">
            <a:normAutofit/>
          </a:bodyPr>
          <a:lstStyle/>
          <a:p>
            <a:pPr lvl="1" eaLnBrk="1" fontAlgn="auto" hangingPunct="1">
              <a:spcAft>
                <a:spcPts val="0"/>
              </a:spcAft>
              <a:defRPr/>
            </a:pPr>
            <a:r>
              <a:rPr lang="en-US" altLang="en-US" sz="2300" dirty="0"/>
              <a:t>Gestalt</a:t>
            </a:r>
            <a:r>
              <a:rPr lang="en-US" altLang="en-US" sz="2000" dirty="0"/>
              <a:t> theory</a:t>
            </a:r>
          </a:p>
          <a:p>
            <a:pPr lvl="1" eaLnBrk="1" fontAlgn="auto" hangingPunct="1">
              <a:spcAft>
                <a:spcPts val="0"/>
              </a:spcAft>
              <a:defRPr/>
            </a:pPr>
            <a:r>
              <a:rPr lang="en-US" altLang="en-US" sz="2000" dirty="0"/>
              <a:t>Block of code</a:t>
            </a:r>
          </a:p>
          <a:p>
            <a:pPr lvl="1" eaLnBrk="1" fontAlgn="auto" hangingPunct="1">
              <a:spcAft>
                <a:spcPts val="0"/>
              </a:spcAft>
              <a:defRPr/>
            </a:pPr>
            <a:r>
              <a:rPr lang="en-US" altLang="en-US" sz="2000" dirty="0"/>
              <a:t>Control structure</a:t>
            </a:r>
          </a:p>
          <a:p>
            <a:pPr lvl="1" eaLnBrk="1" fontAlgn="auto" hangingPunct="1">
              <a:spcAft>
                <a:spcPts val="0"/>
              </a:spcAft>
              <a:defRPr/>
            </a:pPr>
            <a:r>
              <a:rPr lang="en-US" altLang="en-US" sz="2000" dirty="0"/>
              <a:t>Indentation guide</a:t>
            </a:r>
          </a:p>
          <a:p>
            <a:pPr lvl="1" eaLnBrk="1" fontAlgn="auto" hangingPunct="1">
              <a:spcAft>
                <a:spcPts val="0"/>
              </a:spcAft>
              <a:defRPr/>
            </a:pPr>
            <a:r>
              <a:rPr lang="en-US" altLang="en-US" sz="2000" dirty="0"/>
              <a:t>Mandatory indentation</a:t>
            </a:r>
          </a:p>
          <a:p>
            <a:pPr lvl="1" eaLnBrk="1" fontAlgn="auto" hangingPunct="1">
              <a:spcAft>
                <a:spcPts val="0"/>
              </a:spcAft>
              <a:defRPr/>
            </a:pPr>
            <a:r>
              <a:rPr lang="en-US" altLang="en-US" sz="2000" dirty="0" err="1"/>
              <a:t>Dedent</a:t>
            </a:r>
            <a:endParaRPr lang="en-US" altLang="en-US" sz="2300" dirty="0"/>
          </a:p>
        </p:txBody>
      </p:sp>
    </p:spTree>
    <p:extLst>
      <p:ext uri="{BB962C8B-B14F-4D97-AF65-F5344CB8AC3E}">
        <p14:creationId xmlns:p14="http://schemas.microsoft.com/office/powerpoint/2010/main" val="869978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3D3A8-A3C9-8821-E41C-D609D556794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D875C3F-7D27-B316-4AA6-B23825891CD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2973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CF94D0FF-5BCA-F746-0261-0A622F38061E}"/>
              </a:ext>
            </a:extLst>
          </p:cNvPr>
          <p:cNvSpPr>
            <a:spLocks noGrp="1"/>
          </p:cNvSpPr>
          <p:nvPr>
            <p:ph type="title"/>
          </p:nvPr>
        </p:nvSpPr>
        <p:spPr/>
        <p:txBody>
          <a:bodyPr/>
          <a:lstStyle/>
          <a:p>
            <a:pPr eaLnBrk="1" hangingPunct="1">
              <a:defRPr/>
            </a:pPr>
            <a:r>
              <a:rPr lang="en-US" altLang="en-US" dirty="0"/>
              <a:t>What you should know</a:t>
            </a:r>
          </a:p>
        </p:txBody>
      </p:sp>
      <p:sp>
        <p:nvSpPr>
          <p:cNvPr id="48131" name="Content Placeholder 2">
            <a:extLst>
              <a:ext uri="{FF2B5EF4-FFF2-40B4-BE49-F238E27FC236}">
                <a16:creationId xmlns:a16="http://schemas.microsoft.com/office/drawing/2014/main" id="{7CA675CA-2A8F-96CB-56D3-AD47880A886B}"/>
              </a:ext>
            </a:extLst>
          </p:cNvPr>
          <p:cNvSpPr>
            <a:spLocks noGrp="1"/>
          </p:cNvSpPr>
          <p:nvPr>
            <p:ph idx="1"/>
          </p:nvPr>
        </p:nvSpPr>
        <p:spPr>
          <a:xfrm>
            <a:off x="628650" y="1825624"/>
            <a:ext cx="7886700" cy="5032375"/>
          </a:xfrm>
        </p:spPr>
        <p:txBody>
          <a:bodyPr rtlCol="0">
            <a:normAutofit fontScale="92500" lnSpcReduction="20000"/>
          </a:bodyPr>
          <a:lstStyle/>
          <a:p>
            <a:pPr lvl="1" eaLnBrk="1" fontAlgn="auto" hangingPunct="1">
              <a:spcAft>
                <a:spcPts val="0"/>
              </a:spcAft>
              <a:defRPr/>
            </a:pPr>
            <a:r>
              <a:rPr lang="en-US" altLang="en-US" sz="2300" dirty="0"/>
              <a:t>Why use Python</a:t>
            </a:r>
          </a:p>
          <a:p>
            <a:pPr lvl="1" eaLnBrk="1" fontAlgn="auto" hangingPunct="1">
              <a:spcAft>
                <a:spcPts val="0"/>
              </a:spcAft>
              <a:defRPr/>
            </a:pPr>
            <a:endParaRPr lang="en-US" altLang="en-US" sz="2300" dirty="0"/>
          </a:p>
          <a:p>
            <a:pPr lvl="1" eaLnBrk="1" fontAlgn="auto" hangingPunct="1">
              <a:spcAft>
                <a:spcPts val="0"/>
              </a:spcAft>
              <a:defRPr/>
            </a:pPr>
            <a:r>
              <a:rPr lang="en-US" altLang="en-US" sz="2300" dirty="0"/>
              <a:t>Integrated development environments (IDEs)</a:t>
            </a:r>
          </a:p>
          <a:p>
            <a:pPr lvl="1" eaLnBrk="1" fontAlgn="auto" hangingPunct="1">
              <a:spcAft>
                <a:spcPts val="0"/>
              </a:spcAft>
              <a:defRPr/>
            </a:pPr>
            <a:endParaRPr lang="en-US" altLang="en-US" sz="2300" dirty="0"/>
          </a:p>
          <a:p>
            <a:pPr lvl="1" eaLnBrk="1" fontAlgn="auto" hangingPunct="1">
              <a:spcAft>
                <a:spcPts val="0"/>
              </a:spcAft>
              <a:defRPr/>
            </a:pPr>
            <a:r>
              <a:rPr lang="en-US" altLang="en-US" sz="2300" dirty="0"/>
              <a:t>Passing arguments into scripts</a:t>
            </a:r>
          </a:p>
          <a:p>
            <a:pPr lvl="1" eaLnBrk="1" fontAlgn="auto" hangingPunct="1">
              <a:spcAft>
                <a:spcPts val="0"/>
              </a:spcAft>
              <a:defRPr/>
            </a:pPr>
            <a:endParaRPr lang="en-US" altLang="en-US" sz="2300" dirty="0"/>
          </a:p>
          <a:p>
            <a:pPr lvl="1" eaLnBrk="1" fontAlgn="auto" hangingPunct="1">
              <a:spcAft>
                <a:spcPts val="0"/>
              </a:spcAft>
              <a:defRPr/>
            </a:pPr>
            <a:r>
              <a:rPr lang="en-US" altLang="en-US" sz="2300" dirty="0"/>
              <a:t>Basic Python code components: </a:t>
            </a:r>
          </a:p>
          <a:p>
            <a:pPr lvl="2" eaLnBrk="1" fontAlgn="auto" hangingPunct="1">
              <a:spcAft>
                <a:spcPts val="0"/>
              </a:spcAft>
              <a:defRPr/>
            </a:pPr>
            <a:r>
              <a:rPr lang="en-US" altLang="en-US" sz="1800" dirty="0"/>
              <a:t>naming &amp; initializing variables </a:t>
            </a:r>
          </a:p>
          <a:p>
            <a:pPr lvl="2" eaLnBrk="1" fontAlgn="auto" hangingPunct="1">
              <a:spcAft>
                <a:spcPts val="0"/>
              </a:spcAft>
              <a:defRPr/>
            </a:pPr>
            <a:r>
              <a:rPr lang="en-US" altLang="en-US" sz="1800" dirty="0"/>
              <a:t>comments </a:t>
            </a:r>
          </a:p>
          <a:p>
            <a:pPr lvl="2" eaLnBrk="1" fontAlgn="auto" hangingPunct="1">
              <a:spcAft>
                <a:spcPts val="0"/>
              </a:spcAft>
              <a:defRPr/>
            </a:pPr>
            <a:r>
              <a:rPr lang="en-US" altLang="en-US" sz="1800" dirty="0"/>
              <a:t>keywords</a:t>
            </a:r>
          </a:p>
          <a:p>
            <a:pPr lvl="2" eaLnBrk="1" fontAlgn="auto" hangingPunct="1">
              <a:spcAft>
                <a:spcPts val="0"/>
              </a:spcAft>
              <a:defRPr/>
            </a:pPr>
            <a:r>
              <a:rPr lang="en-US" altLang="en-US" sz="1800" dirty="0"/>
              <a:t>Built-ins: </a:t>
            </a:r>
          </a:p>
          <a:p>
            <a:pPr marL="1028700" lvl="3" indent="0" eaLnBrk="1" fontAlgn="auto" hangingPunct="1">
              <a:spcAft>
                <a:spcPts val="0"/>
              </a:spcAft>
              <a:buNone/>
              <a:defRPr/>
            </a:pPr>
            <a:r>
              <a:rPr lang="en-US" altLang="en-US" sz="1600" dirty="0"/>
              <a:t>modules</a:t>
            </a:r>
          </a:p>
          <a:p>
            <a:pPr marL="1028700" lvl="3" indent="0" eaLnBrk="1" fontAlgn="auto" hangingPunct="1">
              <a:spcAft>
                <a:spcPts val="0"/>
              </a:spcAft>
              <a:buNone/>
              <a:defRPr/>
            </a:pPr>
            <a:r>
              <a:rPr lang="en-US" altLang="en-US" sz="1600" dirty="0"/>
              <a:t>functions </a:t>
            </a:r>
          </a:p>
          <a:p>
            <a:pPr marL="1028700" lvl="3" indent="0" eaLnBrk="1" fontAlgn="auto" hangingPunct="1">
              <a:spcAft>
                <a:spcPts val="0"/>
              </a:spcAft>
              <a:buNone/>
              <a:defRPr/>
            </a:pPr>
            <a:r>
              <a:rPr lang="en-US" altLang="en-US" sz="1600" dirty="0"/>
              <a:t>constants </a:t>
            </a:r>
          </a:p>
          <a:p>
            <a:pPr marL="1028700" lvl="3" indent="0" eaLnBrk="1" fontAlgn="auto" hangingPunct="1">
              <a:spcAft>
                <a:spcPts val="0"/>
              </a:spcAft>
              <a:buNone/>
              <a:defRPr/>
            </a:pPr>
            <a:r>
              <a:rPr lang="en-US" altLang="en-US" sz="1600" dirty="0"/>
              <a:t>exceptions </a:t>
            </a:r>
          </a:p>
          <a:p>
            <a:pPr lvl="2" eaLnBrk="1" fontAlgn="auto" hangingPunct="1">
              <a:spcAft>
                <a:spcPts val="0"/>
              </a:spcAft>
              <a:defRPr/>
            </a:pPr>
            <a:r>
              <a:rPr lang="en-US" altLang="en-US" sz="1800" dirty="0"/>
              <a:t>indentation</a:t>
            </a:r>
          </a:p>
          <a:p>
            <a:pPr lvl="2" eaLnBrk="1" fontAlgn="auto" hangingPunct="1">
              <a:spcAft>
                <a:spcPts val="0"/>
              </a:spcAft>
              <a:defRPr/>
            </a:pPr>
            <a:r>
              <a:rPr lang="en-US" altLang="en-US" sz="1800" dirty="0"/>
              <a:t>objects </a:t>
            </a:r>
          </a:p>
          <a:p>
            <a:pPr lvl="2" eaLnBrk="1" fontAlgn="auto" hangingPunct="1">
              <a:spcAft>
                <a:spcPts val="0"/>
              </a:spcAft>
              <a:defRPr/>
            </a:pPr>
            <a:r>
              <a:rPr lang="en-US" altLang="en-US" sz="1800" dirty="0"/>
              <a:t>function vocabulary </a:t>
            </a:r>
          </a:p>
          <a:p>
            <a:pPr lvl="2" eaLnBrk="1" fontAlgn="auto" hangingPunct="1">
              <a:spcAft>
                <a:spcPts val="0"/>
              </a:spcAft>
              <a:defRPr/>
            </a:pPr>
            <a:r>
              <a:rPr lang="en-US" altLang="en-US" sz="1800" dirty="0"/>
              <a:t>assignment statements </a:t>
            </a:r>
          </a:p>
          <a:p>
            <a:pPr lvl="2" eaLnBrk="1" fontAlgn="auto" hangingPunct="1">
              <a:spcAft>
                <a:spcPts val="0"/>
              </a:spcAft>
              <a:defRPr/>
            </a:pPr>
            <a:r>
              <a:rPr lang="en-US" altLang="en-US" sz="1800" dirty="0"/>
              <a:t>data structures</a:t>
            </a:r>
            <a:r>
              <a:rPr lang="en-US" altLang="en-US" sz="2000" dirty="0"/>
              <a:t> </a:t>
            </a:r>
          </a:p>
        </p:txBody>
      </p:sp>
    </p:spTree>
    <p:extLst>
      <p:ext uri="{BB962C8B-B14F-4D97-AF65-F5344CB8AC3E}">
        <p14:creationId xmlns:p14="http://schemas.microsoft.com/office/powerpoint/2010/main" val="1276684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A96084BE-A92A-79C2-A4AD-134EE9A11D6E}"/>
              </a:ext>
            </a:extLst>
          </p:cNvPr>
          <p:cNvSpPr>
            <a:spLocks noGrp="1"/>
          </p:cNvSpPr>
          <p:nvPr>
            <p:ph type="title"/>
          </p:nvPr>
        </p:nvSpPr>
        <p:spPr/>
        <p:txBody>
          <a:bodyPr/>
          <a:lstStyle/>
          <a:p>
            <a:pPr eaLnBrk="1" hangingPunct="1">
              <a:defRPr/>
            </a:pPr>
            <a:r>
              <a:rPr lang="en-US" altLang="en-US"/>
              <a:t>PythonWin standard toolbar</a:t>
            </a:r>
          </a:p>
        </p:txBody>
      </p:sp>
      <p:sp>
        <p:nvSpPr>
          <p:cNvPr id="15363" name="Content Placeholder 2">
            <a:extLst>
              <a:ext uri="{FF2B5EF4-FFF2-40B4-BE49-F238E27FC236}">
                <a16:creationId xmlns:a16="http://schemas.microsoft.com/office/drawing/2014/main" id="{E093F22B-9606-6F4A-A784-4A0BA5D951C2}"/>
              </a:ext>
            </a:extLst>
          </p:cNvPr>
          <p:cNvSpPr>
            <a:spLocks noGrp="1"/>
          </p:cNvSpPr>
          <p:nvPr>
            <p:ph idx="1"/>
          </p:nvPr>
        </p:nvSpPr>
        <p:spPr/>
        <p:txBody>
          <a:bodyPr/>
          <a:lstStyle/>
          <a:p>
            <a:pPr eaLnBrk="1" hangingPunct="1"/>
            <a:endParaRPr lang="en-US" altLang="en-US"/>
          </a:p>
        </p:txBody>
      </p:sp>
      <p:pic>
        <p:nvPicPr>
          <p:cNvPr id="15365" name="Picture 2">
            <a:extLst>
              <a:ext uri="{FF2B5EF4-FFF2-40B4-BE49-F238E27FC236}">
                <a16:creationId xmlns:a16="http://schemas.microsoft.com/office/drawing/2014/main" id="{2CEB889E-5C55-3294-7C48-C527966AD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2209800"/>
            <a:ext cx="8258175" cy="384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6" name="Picture 1">
            <a:extLst>
              <a:ext uri="{FF2B5EF4-FFF2-40B4-BE49-F238E27FC236}">
                <a16:creationId xmlns:a16="http://schemas.microsoft.com/office/drawing/2014/main" id="{8AA62FC7-F331-E737-8A4B-EB7F5DBED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219200"/>
            <a:ext cx="8077200"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44B45FB3-B28D-E182-A470-AFBB5B2C5338}"/>
              </a:ext>
            </a:extLst>
          </p:cNvPr>
          <p:cNvSpPr/>
          <p:nvPr/>
        </p:nvSpPr>
        <p:spPr>
          <a:xfrm>
            <a:off x="2819400" y="1604963"/>
            <a:ext cx="4267200" cy="45243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 name="TextBox 3">
            <a:extLst>
              <a:ext uri="{FF2B5EF4-FFF2-40B4-BE49-F238E27FC236}">
                <a16:creationId xmlns:a16="http://schemas.microsoft.com/office/drawing/2014/main" id="{AB846E28-7BE1-CD98-08FD-9A240CE0D446}"/>
              </a:ext>
            </a:extLst>
          </p:cNvPr>
          <p:cNvSpPr txBox="1"/>
          <p:nvPr/>
        </p:nvSpPr>
        <p:spPr>
          <a:xfrm>
            <a:off x="3886200" y="1217613"/>
            <a:ext cx="1890713" cy="368300"/>
          </a:xfrm>
          <a:prstGeom prst="rect">
            <a:avLst/>
          </a:prstGeom>
          <a:solidFill>
            <a:schemeClr val="accent1">
              <a:lumMod val="25000"/>
            </a:schemeClr>
          </a:solidFill>
        </p:spPr>
        <p:txBody>
          <a:bodyPr wrap="none">
            <a:spAutoFit/>
          </a:bodyPr>
          <a:lstStyle/>
          <a:p>
            <a:pPr eaLnBrk="1" hangingPunct="1">
              <a:defRPr/>
            </a:pPr>
            <a:r>
              <a:rPr lang="en-US" dirty="0">
                <a:solidFill>
                  <a:srgbClr val="FFFF00"/>
                </a:solidFill>
                <a:latin typeface="Arial" charset="0"/>
              </a:rPr>
              <a:t>Standard toolbar</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A0A41-4FEF-7366-5D8E-02389664AA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328B9B-A22A-8877-1C93-06245222D3D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709650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6F266-24AA-61E6-F2B1-68B860AECC2C}"/>
              </a:ext>
            </a:extLst>
          </p:cNvPr>
          <p:cNvSpPr>
            <a:spLocks noGrp="1"/>
          </p:cNvSpPr>
          <p:nvPr>
            <p:ph type="title"/>
          </p:nvPr>
        </p:nvSpPr>
        <p:spPr/>
        <p:txBody>
          <a:bodyPr/>
          <a:lstStyle/>
          <a:p>
            <a:r>
              <a:rPr lang="en-US" dirty="0"/>
              <a:t>Appendix slides</a:t>
            </a:r>
          </a:p>
        </p:txBody>
      </p:sp>
      <p:sp>
        <p:nvSpPr>
          <p:cNvPr id="3" name="Content Placeholder 2">
            <a:extLst>
              <a:ext uri="{FF2B5EF4-FFF2-40B4-BE49-F238E27FC236}">
                <a16:creationId xmlns:a16="http://schemas.microsoft.com/office/drawing/2014/main" id="{EC44FC0F-3503-8E0A-10CC-741F2FC4589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870612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9D5C769F-E205-1706-9501-7799C294A40B}"/>
              </a:ext>
            </a:extLst>
          </p:cNvPr>
          <p:cNvSpPr>
            <a:spLocks noGrp="1"/>
          </p:cNvSpPr>
          <p:nvPr>
            <p:ph type="title"/>
          </p:nvPr>
        </p:nvSpPr>
        <p:spPr/>
        <p:txBody>
          <a:bodyPr/>
          <a:lstStyle/>
          <a:p>
            <a:pPr eaLnBrk="1" hangingPunct="1">
              <a:defRPr/>
            </a:pPr>
            <a:r>
              <a:rPr lang="en-US" altLang="en-US" dirty="0"/>
              <a:t>In class: </a:t>
            </a:r>
            <a:r>
              <a:rPr lang="en-US" altLang="en-US" dirty="0" err="1"/>
              <a:t>tryMe</a:t>
            </a:r>
            <a:endParaRPr lang="en-US" altLang="en-US" dirty="0"/>
          </a:p>
        </p:txBody>
      </p:sp>
      <p:sp>
        <p:nvSpPr>
          <p:cNvPr id="52227" name="Content Placeholder 2">
            <a:extLst>
              <a:ext uri="{FF2B5EF4-FFF2-40B4-BE49-F238E27FC236}">
                <a16:creationId xmlns:a16="http://schemas.microsoft.com/office/drawing/2014/main" id="{4CD0C5CC-FDB7-9A63-B4ED-F58307880817}"/>
              </a:ext>
            </a:extLst>
          </p:cNvPr>
          <p:cNvSpPr>
            <a:spLocks noGrp="1"/>
          </p:cNvSpPr>
          <p:nvPr>
            <p:ph idx="1"/>
          </p:nvPr>
        </p:nvSpPr>
        <p:spPr/>
        <p:txBody>
          <a:bodyPr/>
          <a:lstStyle/>
          <a:p>
            <a:pPr eaLnBrk="1" hangingPunct="1"/>
            <a:r>
              <a:rPr lang="en-US" altLang="en-US" sz="2800"/>
              <a:t>learn how to execute single lines of Python code  interactively</a:t>
            </a:r>
          </a:p>
          <a:p>
            <a:pPr eaLnBrk="1" hangingPunct="1"/>
            <a:r>
              <a:rPr lang="en-US" altLang="en-US" sz="2800"/>
              <a:t>call functions</a:t>
            </a:r>
          </a:p>
          <a:p>
            <a:pPr eaLnBrk="1" hangingPunct="1"/>
            <a:r>
              <a:rPr lang="en-US" altLang="en-US" sz="2800"/>
              <a:t>throw exceptions  </a:t>
            </a:r>
          </a:p>
          <a:p>
            <a:pPr eaLnBrk="1" hangingPunct="1"/>
            <a:r>
              <a:rPr lang="en-US" altLang="en-US" sz="2800"/>
              <a:t>type each code statement one at a time in the interactive window</a:t>
            </a:r>
          </a:p>
          <a:p>
            <a:pPr eaLnBrk="1" hangingPunct="1"/>
            <a:r>
              <a:rPr lang="en-US" altLang="en-US" sz="2800"/>
              <a:t>before running each statement, predict the results</a:t>
            </a:r>
          </a:p>
          <a:p>
            <a:pPr eaLnBrk="1" hangingPunct="1"/>
            <a:r>
              <a:rPr lang="en-US" altLang="en-US" sz="2800"/>
              <a:t>select the </a:t>
            </a:r>
            <a:r>
              <a:rPr lang="en-US" altLang="en-US" sz="2800" i="1"/>
              <a:t>return</a:t>
            </a:r>
            <a:r>
              <a:rPr lang="en-US" altLang="en-US" sz="2800"/>
              <a:t> (or </a:t>
            </a:r>
            <a:r>
              <a:rPr lang="en-US" altLang="en-US" sz="2800" i="1"/>
              <a:t>enter) </a:t>
            </a:r>
            <a:r>
              <a:rPr lang="en-US" altLang="en-US" sz="2800"/>
              <a:t>to run each line of code</a:t>
            </a:r>
          </a:p>
          <a:p>
            <a:pPr eaLnBrk="1" hangingPunct="1"/>
            <a:r>
              <a:rPr lang="en-US" altLang="en-US" sz="2800" i="1"/>
              <a:t>how accurate were your predictions? </a:t>
            </a:r>
            <a:endParaRPr lang="en-US" altLang="en-US" sz="28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D7D8B15C-1821-6F4C-5515-5035F0E4FAA1}"/>
              </a:ext>
            </a:extLst>
          </p:cNvPr>
          <p:cNvSpPr>
            <a:spLocks noGrp="1"/>
          </p:cNvSpPr>
          <p:nvPr>
            <p:ph type="title"/>
          </p:nvPr>
        </p:nvSpPr>
        <p:spPr/>
        <p:txBody>
          <a:bodyPr/>
          <a:lstStyle/>
          <a:p>
            <a:pPr eaLnBrk="1" hangingPunct="1">
              <a:defRPr/>
            </a:pPr>
            <a:r>
              <a:rPr lang="en-US" altLang="en-US" dirty="0"/>
              <a:t>‘</a:t>
            </a:r>
            <a:r>
              <a:rPr lang="en-US" altLang="en-US" dirty="0" err="1"/>
              <a:t>tryMe</a:t>
            </a:r>
            <a:r>
              <a:rPr lang="en-US" altLang="en-US" dirty="0"/>
              <a:t>’ take home lessons</a:t>
            </a:r>
          </a:p>
        </p:txBody>
      </p:sp>
      <p:sp>
        <p:nvSpPr>
          <p:cNvPr id="3" name="Content Placeholder 2">
            <a:extLst>
              <a:ext uri="{FF2B5EF4-FFF2-40B4-BE49-F238E27FC236}">
                <a16:creationId xmlns:a16="http://schemas.microsoft.com/office/drawing/2014/main" id="{B5F8253F-2356-297A-08AC-4CCAC327DE7B}"/>
              </a:ext>
            </a:extLst>
          </p:cNvPr>
          <p:cNvSpPr>
            <a:spLocks noGrp="1"/>
          </p:cNvSpPr>
          <p:nvPr>
            <p:ph idx="1"/>
          </p:nvPr>
        </p:nvSpPr>
        <p:spPr/>
        <p:txBody>
          <a:bodyPr rtlCol="0">
            <a:normAutofit fontScale="92500" lnSpcReduction="20000"/>
          </a:bodyPr>
          <a:lstStyle/>
          <a:p>
            <a:pPr marL="457200" indent="-457200" eaLnBrk="1" fontAlgn="auto" hangingPunct="1">
              <a:spcAft>
                <a:spcPts val="0"/>
              </a:spcAft>
              <a:buFont typeface="+mj-lt"/>
              <a:buAutoNum type="arabicPeriod"/>
              <a:defRPr/>
            </a:pPr>
            <a:r>
              <a:rPr lang="en-US" sz="2400" dirty="0"/>
              <a:t>Variable names are case-sensitive.</a:t>
            </a:r>
          </a:p>
          <a:p>
            <a:pPr marL="457200" indent="-457200" eaLnBrk="1" fontAlgn="auto" hangingPunct="1">
              <a:spcAft>
                <a:spcPts val="0"/>
              </a:spcAft>
              <a:buFont typeface="+mj-lt"/>
              <a:buAutoNum type="arabicPeriod"/>
              <a:defRPr/>
            </a:pPr>
            <a:r>
              <a:rPr lang="en-US" sz="2400" dirty="0"/>
              <a:t>Python dynamically changes the data type when you assign values to a variable.</a:t>
            </a:r>
          </a:p>
          <a:p>
            <a:pPr marL="457200" indent="-457200" eaLnBrk="1" fontAlgn="auto" hangingPunct="1">
              <a:spcAft>
                <a:spcPts val="0"/>
              </a:spcAft>
              <a:buFont typeface="+mj-lt"/>
              <a:buAutoNum type="arabicPeriod"/>
              <a:defRPr/>
            </a:pPr>
            <a:r>
              <a:rPr lang="en-US" sz="2400" dirty="0"/>
              <a:t>Don’t use keywords or built-ins as variable names!</a:t>
            </a:r>
          </a:p>
          <a:p>
            <a:pPr marL="0" indent="0" eaLnBrk="1" fontAlgn="auto" hangingPunct="1">
              <a:spcAft>
                <a:spcPts val="0"/>
              </a:spcAft>
              <a:buFontTx/>
              <a:buNone/>
              <a:defRPr/>
            </a:pPr>
            <a:endParaRPr lang="en-US" sz="2000" dirty="0">
              <a:latin typeface="Courier New" panose="02070309020205020404" pitchFamily="49" charset="0"/>
              <a:cs typeface="Courier New" panose="02070309020205020404" pitchFamily="49" charset="0"/>
            </a:endParaRPr>
          </a:p>
          <a:p>
            <a:pPr marL="0" indent="0" eaLnBrk="1" fontAlgn="auto" hangingPunct="1">
              <a:spcAft>
                <a:spcPts val="0"/>
              </a:spcAft>
              <a:buFontTx/>
              <a:buNone/>
              <a:defRPr/>
            </a:pPr>
            <a:r>
              <a:rPr lang="en-US" sz="1800" dirty="0">
                <a:latin typeface="Courier New" panose="02070309020205020404" pitchFamily="49" charset="0"/>
                <a:cs typeface="Courier New" panose="02070309020205020404" pitchFamily="49" charset="0"/>
              </a:rPr>
              <a:t>&gt;&gt;&gt; type(min)</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&lt;type '</a:t>
            </a:r>
            <a:r>
              <a:rPr lang="en-US" sz="1800" dirty="0" err="1">
                <a:latin typeface="Courier New" panose="02070309020205020404" pitchFamily="49" charset="0"/>
                <a:cs typeface="Courier New" panose="02070309020205020404" pitchFamily="49" charset="0"/>
              </a:rPr>
              <a:t>builtin_function_or_method</a:t>
            </a:r>
            <a:r>
              <a:rPr lang="en-US" sz="1800" dirty="0">
                <a:latin typeface="Courier New" panose="02070309020205020404" pitchFamily="49" charset="0"/>
                <a:cs typeface="Courier New" panose="02070309020205020404" pitchFamily="49" charset="0"/>
              </a:rPr>
              <a:t>'&gt;</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&gt;&gt;&gt; min(1, 2, 3)</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1</a:t>
            </a:r>
            <a:br>
              <a:rPr lang="en-US" sz="1800" dirty="0">
                <a:latin typeface="Courier New" panose="02070309020205020404" pitchFamily="49" charset="0"/>
                <a:cs typeface="Courier New" panose="02070309020205020404" pitchFamily="49" charset="0"/>
              </a:rPr>
            </a:b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&gt;&gt;&gt; min = 5 </a:t>
            </a:r>
            <a:br>
              <a:rPr lang="en-US" sz="1800" dirty="0">
                <a:latin typeface="Courier New" panose="02070309020205020404" pitchFamily="49" charset="0"/>
                <a:cs typeface="Courier New" panose="02070309020205020404" pitchFamily="49" charset="0"/>
              </a:rPr>
            </a:b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&gt;&gt;&gt; min(1, 2, 3)</a:t>
            </a:r>
            <a:br>
              <a:rPr lang="en-US" sz="1800" dirty="0">
                <a:latin typeface="Courier New" panose="02070309020205020404" pitchFamily="49" charset="0"/>
                <a:cs typeface="Courier New" panose="02070309020205020404" pitchFamily="49" charset="0"/>
              </a:rPr>
            </a:br>
            <a:r>
              <a:rPr lang="en-US" sz="1800" dirty="0" err="1">
                <a:latin typeface="Courier New" panose="02070309020205020404" pitchFamily="49" charset="0"/>
                <a:cs typeface="Courier New" panose="02070309020205020404" pitchFamily="49" charset="0"/>
              </a:rPr>
              <a:t>Traceback</a:t>
            </a:r>
            <a:r>
              <a:rPr lang="en-US" sz="1800" dirty="0">
                <a:latin typeface="Courier New" panose="02070309020205020404" pitchFamily="49" charset="0"/>
                <a:cs typeface="Courier New" panose="02070309020205020404" pitchFamily="49" charset="0"/>
              </a:rPr>
              <a:t> (most recent call last):</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File "&lt;interactive input&gt;", line 1, in &lt;module&gt;</a:t>
            </a:r>
            <a:br>
              <a:rPr lang="en-US" sz="1800" dirty="0">
                <a:latin typeface="Courier New" panose="02070309020205020404" pitchFamily="49" charset="0"/>
                <a:cs typeface="Courier New" panose="02070309020205020404" pitchFamily="49" charset="0"/>
              </a:rPr>
            </a:br>
            <a:r>
              <a:rPr lang="en-US" sz="1800" dirty="0" err="1">
                <a:latin typeface="Courier New" panose="02070309020205020404" pitchFamily="49" charset="0"/>
                <a:cs typeface="Courier New" panose="02070309020205020404" pitchFamily="49" charset="0"/>
              </a:rPr>
              <a:t>TypeError</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 object is not callable</a:t>
            </a:r>
            <a:br>
              <a:rPr lang="en-US" sz="1800" dirty="0">
                <a:latin typeface="Courier New" panose="02070309020205020404" pitchFamily="49" charset="0"/>
                <a:cs typeface="Courier New" panose="02070309020205020404" pitchFamily="49" charset="0"/>
              </a:rPr>
            </a:b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&gt;&gt;&gt; type(min) </a:t>
            </a:r>
            <a:br>
              <a:rPr lang="en-US" sz="20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&lt;type '</a:t>
            </a:r>
            <a:r>
              <a:rPr lang="en-US" sz="1800" dirty="0" err="1">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'&gt;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53041-7B4F-075B-DA26-DDEE5F9941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B4FB9B-B091-9B5B-8435-50C1FC16DD95}"/>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0D64BD66-DE8E-74B3-9FBE-A50337DF3397}"/>
              </a:ext>
            </a:extLst>
          </p:cNvPr>
          <p:cNvPicPr>
            <a:picLocks noChangeAspect="1"/>
          </p:cNvPicPr>
          <p:nvPr/>
        </p:nvPicPr>
        <p:blipFill>
          <a:blip r:embed="rId2"/>
          <a:stretch>
            <a:fillRect/>
          </a:stretch>
        </p:blipFill>
        <p:spPr>
          <a:xfrm>
            <a:off x="1747837" y="447675"/>
            <a:ext cx="5648325" cy="5962650"/>
          </a:xfrm>
          <a:prstGeom prst="rect">
            <a:avLst/>
          </a:prstGeom>
        </p:spPr>
      </p:pic>
    </p:spTree>
    <p:extLst>
      <p:ext uri="{BB962C8B-B14F-4D97-AF65-F5344CB8AC3E}">
        <p14:creationId xmlns:p14="http://schemas.microsoft.com/office/powerpoint/2010/main" val="32458111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04B0CE9F-D96E-8F72-EA28-D3A81E6258AF}"/>
              </a:ext>
            </a:extLst>
          </p:cNvPr>
          <p:cNvSpPr>
            <a:spLocks noChangeArrowheads="1"/>
          </p:cNvSpPr>
          <p:nvPr/>
        </p:nvSpPr>
        <p:spPr bwMode="auto">
          <a:xfrm>
            <a:off x="0" y="1279267"/>
            <a:ext cx="9144000" cy="54476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r>
              <a:rPr kumimoji="0" lang="en-US" altLang="en-US" sz="1200" b="0" i="0" u="none" strike="noStrike" cap="none" normalizeH="0" baseline="0" dirty="0">
                <a:ln>
                  <a:noFill/>
                </a:ln>
                <a:solidFill>
                  <a:srgbClr val="808080"/>
                </a:solidFill>
                <a:effectLst/>
                <a:latin typeface="JetBrains Mono"/>
              </a:rPr>
              <a:t># describe_fc.py</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Purpose: Print information about each feature class in a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Usage: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Example input: C:/gispy/data/ch02</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Output: A list of basic information about each feature class.</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Author: Lou </a:t>
            </a:r>
            <a:r>
              <a:rPr kumimoji="0" lang="en-US" altLang="en-US" sz="1200" b="0" i="0" u="none" strike="noStrike" cap="none" normalizeH="0" baseline="0" dirty="0" err="1">
                <a:ln>
                  <a:noFill/>
                </a:ln>
                <a:solidFill>
                  <a:srgbClr val="808080"/>
                </a:solidFill>
                <a:effectLst/>
                <a:latin typeface="JetBrains Mono"/>
              </a:rPr>
              <a:t>Lou</a:t>
            </a:r>
            <a:r>
              <a:rPr kumimoji="0" lang="en-US" altLang="en-US" sz="1200" b="0" i="0" u="none" strike="noStrike" cap="none" normalizeH="0" baseline="0" dirty="0">
                <a:ln>
                  <a:noFill/>
                </a:ln>
                <a:solidFill>
                  <a:srgbClr val="808080"/>
                </a:solidFill>
                <a:effectLst/>
                <a:latin typeface="JetBrains Mono"/>
              </a:rPr>
              <a:t> Who 7/20/2055</a:t>
            </a:r>
            <a:br>
              <a:rPr kumimoji="0" lang="en-US" altLang="en-US" sz="1200" b="0" i="0" u="none" strike="noStrike" cap="none" normalizeH="0" baseline="0" dirty="0">
                <a:ln>
                  <a:noFill/>
                </a:ln>
                <a:solidFill>
                  <a:srgbClr val="808080"/>
                </a:solidFill>
                <a:effectLst/>
                <a:latin typeface="JetBrains Mono"/>
              </a:rPr>
            </a:b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err="1">
                <a:ln>
                  <a:noFill/>
                </a:ln>
                <a:solidFill>
                  <a:srgbClr val="A9B7C6"/>
                </a:solidFill>
                <a:effectLst/>
                <a:latin typeface="JetBrains Mono"/>
              </a:rPr>
              <a:t>arcpy</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a:ln>
                  <a:noFill/>
                </a:ln>
                <a:solidFill>
                  <a:srgbClr val="A9B7C6"/>
                </a:solidFill>
                <a:effectLst/>
                <a:latin typeface="JetBrains Mono"/>
              </a:rPr>
              <a:t>sys</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the input workspace from the user.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A9B7C6"/>
                </a:solidFill>
                <a:effectLst/>
                <a:latin typeface="JetBrains Mono"/>
              </a:rPr>
              <a:t> = sys.argv[</a:t>
            </a:r>
            <a:r>
              <a:rPr kumimoji="0" lang="en-US" altLang="en-US" sz="1200" b="0" i="0" u="none" strike="noStrike" cap="none" normalizeH="0" baseline="0" dirty="0">
                <a:ln>
                  <a:noFill/>
                </a:ln>
                <a:solidFill>
                  <a:srgbClr val="6897BB"/>
                </a:solidFill>
                <a:effectLst/>
                <a:latin typeface="JetBrains Mono"/>
              </a:rPr>
              <a:t>1</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a list of the feature classes in the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A9B7C6"/>
                </a:solidFill>
                <a:effectLst/>
                <a:latin typeface="JetBrains Mono"/>
              </a:rPr>
              <a:t>fcs = </a:t>
            </a:r>
            <a:r>
              <a:rPr kumimoji="0" lang="en-US" altLang="en-US" sz="1200" b="0" i="0" u="none" strike="noStrike" cap="none" normalizeH="0" baseline="0" dirty="0" err="1">
                <a:ln>
                  <a:noFill/>
                </a:ln>
                <a:solidFill>
                  <a:srgbClr val="A9B7C6"/>
                </a:solidFill>
                <a:effectLst/>
                <a:latin typeface="JetBrains Mono"/>
              </a:rPr>
              <a:t>arcpy.ListFeatureClasses</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PRINT basic information about each feature class in the folder.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f'Feature</a:t>
            </a:r>
            <a:r>
              <a:rPr kumimoji="0" lang="en-US" altLang="en-US" sz="1200" b="0" i="0" u="none" strike="noStrike" cap="none" normalizeH="0" baseline="0" dirty="0">
                <a:ln>
                  <a:noFill/>
                </a:ln>
                <a:solidFill>
                  <a:srgbClr val="6A8759"/>
                </a:solidFill>
                <a:effectLst/>
                <a:latin typeface="JetBrains Mono"/>
              </a:rPr>
              <a:t> classes in folder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for </a:t>
            </a:r>
            <a:r>
              <a:rPr kumimoji="0" lang="en-US" altLang="en-US" sz="1200" b="0" i="0" u="none" strike="noStrike" cap="none" normalizeH="0" baseline="0" dirty="0">
                <a:ln>
                  <a:noFill/>
                </a:ln>
                <a:solidFill>
                  <a:srgbClr val="A9B7C6"/>
                </a:solidFill>
                <a:effectLst/>
                <a:latin typeface="JetBrains Mono"/>
              </a:rPr>
              <a:t>fc </a:t>
            </a:r>
            <a:r>
              <a:rPr kumimoji="0" lang="en-US" altLang="en-US" sz="1200" b="0" i="0" u="none" strike="noStrike" cap="none" normalizeH="0" baseline="0" dirty="0">
                <a:ln>
                  <a:noFill/>
                </a:ln>
                <a:solidFill>
                  <a:srgbClr val="CC7832"/>
                </a:solidFill>
                <a:effectLst/>
                <a:latin typeface="JetBrains Mono"/>
              </a:rPr>
              <a:t>in </a:t>
            </a:r>
            <a:r>
              <a:rPr kumimoji="0" lang="en-US" altLang="en-US" sz="1200" b="0" i="0" u="none" strike="noStrike" cap="none" normalizeH="0" baseline="0" dirty="0">
                <a:ln>
                  <a:noFill/>
                </a:ln>
                <a:solidFill>
                  <a:srgbClr val="A9B7C6"/>
                </a:solidFill>
                <a:effectLst/>
                <a:latin typeface="JetBrains Mono"/>
              </a:rPr>
              <a:t>fcs:</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desc = </a:t>
            </a:r>
            <a:r>
              <a:rPr kumimoji="0" lang="en-US" altLang="en-US" sz="1200" b="0" i="0" u="none" strike="noStrike" cap="none" normalizeH="0" baseline="0" dirty="0" err="1">
                <a:ln>
                  <a:noFill/>
                </a:ln>
                <a:solidFill>
                  <a:srgbClr val="A9B7C6"/>
                </a:solidFill>
                <a:effectLst/>
                <a:latin typeface="JetBrains Mono"/>
              </a:rPr>
              <a:t>arcpy.Describe</a:t>
            </a:r>
            <a:r>
              <a:rPr kumimoji="0" lang="en-US" altLang="en-US" sz="1200" b="0" i="0" u="none" strike="noStrike" cap="none" normalizeH="0" baseline="0" dirty="0">
                <a:ln>
                  <a:noFill/>
                </a:ln>
                <a:solidFill>
                  <a:srgbClr val="A9B7C6"/>
                </a:solidFill>
                <a:effectLst/>
                <a:latin typeface="JetBrains Mono"/>
              </a:rPr>
              <a:t>(fc)</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f'Name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fc</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class: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desc.dataSetType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f'Type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desc.featureType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f'Shape</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desc.shapeType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M: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desc.hasM</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Z: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desc.hasZ</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'Feature class list complete.'</a:t>
            </a:r>
            <a:r>
              <a:rPr kumimoji="0" lang="en-US" altLang="en-US" sz="1200" b="0" i="0" u="none" strike="noStrike" cap="none" normalizeH="0" baseline="0" dirty="0">
                <a:ln>
                  <a:noFill/>
                </a:ln>
                <a:solidFill>
                  <a:srgbClr val="A9B7C6"/>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5603" name="Rectangle 3">
            <a:extLst>
              <a:ext uri="{FF2B5EF4-FFF2-40B4-BE49-F238E27FC236}">
                <a16:creationId xmlns:a16="http://schemas.microsoft.com/office/drawing/2014/main" id="{E667DC5B-D00C-692E-AB79-5C3EEF35B97D}"/>
              </a:ext>
            </a:extLst>
          </p:cNvPr>
          <p:cNvSpPr>
            <a:spLocks noGrp="1" noChangeArrowheads="1"/>
          </p:cNvSpPr>
          <p:nvPr>
            <p:ph type="title"/>
          </p:nvPr>
        </p:nvSpPr>
        <p:spPr/>
        <p:txBody>
          <a:bodyPr/>
          <a:lstStyle/>
          <a:p>
            <a:pPr eaLnBrk="1" hangingPunct="1">
              <a:defRPr/>
            </a:pPr>
            <a:r>
              <a:rPr lang="en-US" altLang="en-US" dirty="0"/>
              <a:t>What do you see?</a:t>
            </a:r>
          </a:p>
        </p:txBody>
      </p:sp>
    </p:spTree>
    <p:extLst>
      <p:ext uri="{BB962C8B-B14F-4D97-AF65-F5344CB8AC3E}">
        <p14:creationId xmlns:p14="http://schemas.microsoft.com/office/powerpoint/2010/main" val="420523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xit" presetSubtype="0" fill="hold" grpId="1" nodeType="withEffect">
                                  <p:stCondLst>
                                    <p:cond delay="0"/>
                                  </p:stCondLst>
                                  <p:childTnLst>
                                    <p:animEffect transition="out" filter="fade">
                                      <p:cBhvr>
                                        <p:cTn id="8" dur="1000"/>
                                        <p:tgtEl>
                                          <p:spTgt spid="6"/>
                                        </p:tgtEl>
                                      </p:cBhvr>
                                    </p:animEffect>
                                    <p:set>
                                      <p:cBhvr>
                                        <p:cTn id="9"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A7E52-30CE-75E8-9AB5-2F8C77711D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C78920-32C6-7A78-2690-6BDFE4F3D29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7E65C83-533E-F266-2B7A-70B7D796C7B3}"/>
              </a:ext>
            </a:extLst>
          </p:cNvPr>
          <p:cNvPicPr>
            <a:picLocks noChangeAspect="1"/>
          </p:cNvPicPr>
          <p:nvPr/>
        </p:nvPicPr>
        <p:blipFill>
          <a:blip r:embed="rId3"/>
          <a:stretch>
            <a:fillRect/>
          </a:stretch>
        </p:blipFill>
        <p:spPr>
          <a:xfrm>
            <a:off x="340378" y="0"/>
            <a:ext cx="8463243" cy="6858000"/>
          </a:xfrm>
          <a:prstGeom prst="rect">
            <a:avLst/>
          </a:prstGeom>
        </p:spPr>
      </p:pic>
      <p:sp>
        <p:nvSpPr>
          <p:cNvPr id="7" name="Rectangle: Rounded Corners 6">
            <a:extLst>
              <a:ext uri="{FF2B5EF4-FFF2-40B4-BE49-F238E27FC236}">
                <a16:creationId xmlns:a16="http://schemas.microsoft.com/office/drawing/2014/main" id="{BA32245B-B2CD-BB78-B223-7E0E16950626}"/>
              </a:ext>
            </a:extLst>
          </p:cNvPr>
          <p:cNvSpPr/>
          <p:nvPr/>
        </p:nvSpPr>
        <p:spPr>
          <a:xfrm>
            <a:off x="1371600" y="4876799"/>
            <a:ext cx="3581400" cy="1374775"/>
          </a:xfrm>
          <a:prstGeom prst="roundRect">
            <a:avLst/>
          </a:prstGeom>
          <a:solidFill>
            <a:srgbClr val="FFFFFF"/>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solidFill>
                  <a:schemeClr val="bg1">
                    <a:lumMod val="25000"/>
                  </a:schemeClr>
                </a:solidFill>
              </a:rPr>
              <a:t>Python Console</a:t>
            </a:r>
          </a:p>
          <a:p>
            <a:endParaRPr lang="en-US" dirty="0">
              <a:solidFill>
                <a:schemeClr val="bg1">
                  <a:lumMod val="25000"/>
                </a:schemeClr>
              </a:solidFill>
            </a:endParaRPr>
          </a:p>
          <a:p>
            <a:r>
              <a:rPr lang="en-US" sz="1400" dirty="0">
                <a:solidFill>
                  <a:srgbClr val="4D5156"/>
                </a:solidFill>
                <a:latin typeface="Roboto" panose="02000000000000000000" pitchFamily="2" charset="0"/>
              </a:rPr>
              <a:t>Execute individual lines of code. </a:t>
            </a:r>
          </a:p>
          <a:p>
            <a:r>
              <a:rPr lang="en-US" sz="1400" dirty="0">
                <a:solidFill>
                  <a:srgbClr val="4D5156"/>
                </a:solidFill>
                <a:latin typeface="Roboto" panose="02000000000000000000" pitchFamily="2" charset="0"/>
              </a:rPr>
              <a:t>The code is not saved when </a:t>
            </a:r>
            <a:r>
              <a:rPr lang="en-US" sz="1400" dirty="0" err="1">
                <a:solidFill>
                  <a:srgbClr val="4D5156"/>
                </a:solidFill>
                <a:latin typeface="Roboto" panose="02000000000000000000" pitchFamily="2" charset="0"/>
              </a:rPr>
              <a:t>Pycharm</a:t>
            </a:r>
            <a:r>
              <a:rPr lang="en-US" sz="1400" dirty="0">
                <a:solidFill>
                  <a:srgbClr val="4D5156"/>
                </a:solidFill>
                <a:latin typeface="Roboto" panose="02000000000000000000" pitchFamily="2" charset="0"/>
              </a:rPr>
              <a:t> is closed.</a:t>
            </a:r>
            <a:endParaRPr lang="en-US" sz="1400" dirty="0">
              <a:solidFill>
                <a:schemeClr val="bg1">
                  <a:lumMod val="25000"/>
                </a:schemeClr>
              </a:solidFill>
            </a:endParaRPr>
          </a:p>
        </p:txBody>
      </p:sp>
      <p:sp>
        <p:nvSpPr>
          <p:cNvPr id="8" name="Rectangle: Rounded Corners 7">
            <a:extLst>
              <a:ext uri="{FF2B5EF4-FFF2-40B4-BE49-F238E27FC236}">
                <a16:creationId xmlns:a16="http://schemas.microsoft.com/office/drawing/2014/main" id="{A1AFA634-AD4E-8E53-5BAA-EF9135A91EAD}"/>
              </a:ext>
            </a:extLst>
          </p:cNvPr>
          <p:cNvSpPr/>
          <p:nvPr/>
        </p:nvSpPr>
        <p:spPr>
          <a:xfrm>
            <a:off x="3575657" y="1751013"/>
            <a:ext cx="3581400" cy="1325562"/>
          </a:xfrm>
          <a:prstGeom prst="roundRect">
            <a:avLst/>
          </a:prstGeom>
          <a:solidFill>
            <a:srgbClr val="FFFFFF"/>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solidFill>
                  <a:schemeClr val="bg1">
                    <a:lumMod val="25000"/>
                  </a:schemeClr>
                </a:solidFill>
              </a:rPr>
              <a:t>Script Window</a:t>
            </a:r>
          </a:p>
          <a:p>
            <a:endParaRPr lang="en-US" dirty="0">
              <a:solidFill>
                <a:schemeClr val="bg1">
                  <a:lumMod val="25000"/>
                </a:schemeClr>
              </a:solidFill>
            </a:endParaRPr>
          </a:p>
          <a:p>
            <a:r>
              <a:rPr lang="en-US" sz="1400" b="0" i="0" dirty="0">
                <a:solidFill>
                  <a:srgbClr val="4D5156"/>
                </a:solidFill>
                <a:effectLst/>
                <a:latin typeface="Roboto" panose="02000000000000000000" pitchFamily="2" charset="0"/>
              </a:rPr>
              <a:t>Write and save code to reuse in this window.</a:t>
            </a:r>
            <a:endParaRPr lang="en-US" sz="1400" dirty="0">
              <a:solidFill>
                <a:schemeClr val="bg1">
                  <a:lumMod val="25000"/>
                </a:schemeClr>
              </a:solidFill>
            </a:endParaRPr>
          </a:p>
        </p:txBody>
      </p:sp>
      <p:sp>
        <p:nvSpPr>
          <p:cNvPr id="9" name="TextBox 8">
            <a:extLst>
              <a:ext uri="{FF2B5EF4-FFF2-40B4-BE49-F238E27FC236}">
                <a16:creationId xmlns:a16="http://schemas.microsoft.com/office/drawing/2014/main" id="{2FADD49B-EA91-A0B1-C243-3380238C78B6}"/>
              </a:ext>
            </a:extLst>
          </p:cNvPr>
          <p:cNvSpPr txBox="1"/>
          <p:nvPr/>
        </p:nvSpPr>
        <p:spPr>
          <a:xfrm>
            <a:off x="5199172" y="5411337"/>
            <a:ext cx="2558443" cy="923330"/>
          </a:xfrm>
          <a:prstGeom prst="rect">
            <a:avLst/>
          </a:prstGeom>
          <a:noFill/>
        </p:spPr>
        <p:txBody>
          <a:bodyPr wrap="square" rtlCol="0">
            <a:spAutoFit/>
          </a:bodyPr>
          <a:lstStyle/>
          <a:p>
            <a:pPr marL="285750" indent="-285750">
              <a:buFont typeface="Wingdings" panose="05000000000000000000" pitchFamily="2" charset="2"/>
              <a:buChar char="ü"/>
            </a:pPr>
            <a:r>
              <a:rPr lang="en-US" sz="1800" b="0" i="0" dirty="0">
                <a:solidFill>
                  <a:srgbClr val="BFBF00"/>
                </a:solidFill>
                <a:effectLst/>
                <a:latin typeface="Roboto" panose="02000000000000000000" pitchFamily="2" charset="0"/>
              </a:rPr>
              <a:t>Check 'Run with Python Console.'</a:t>
            </a:r>
          </a:p>
          <a:p>
            <a:endParaRPr lang="en-US" dirty="0"/>
          </a:p>
        </p:txBody>
      </p:sp>
    </p:spTree>
    <p:extLst>
      <p:ext uri="{BB962C8B-B14F-4D97-AF65-F5344CB8AC3E}">
        <p14:creationId xmlns:p14="http://schemas.microsoft.com/office/powerpoint/2010/main" val="2170555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264C49E-C7D7-B4E7-F756-81E337AF2BB6}"/>
              </a:ext>
            </a:extLst>
          </p:cNvPr>
          <p:cNvSpPr>
            <a:spLocks noGrp="1" noChangeArrowheads="1"/>
          </p:cNvSpPr>
          <p:nvPr>
            <p:ph type="title"/>
          </p:nvPr>
        </p:nvSpPr>
        <p:spPr/>
        <p:txBody>
          <a:bodyPr/>
          <a:lstStyle/>
          <a:p>
            <a:pPr eaLnBrk="1" hangingPunct="1">
              <a:defRPr/>
            </a:pPr>
            <a:r>
              <a:rPr lang="en-US" altLang="en-US" sz="3200" dirty="0"/>
              <a:t>Passing arguments into a script</a:t>
            </a:r>
          </a:p>
        </p:txBody>
      </p:sp>
      <p:pic>
        <p:nvPicPr>
          <p:cNvPr id="17413" name="Picture 2" descr="http://courses.ncsu.edu/nr595d/common/images/arguments.jpg">
            <a:extLst>
              <a:ext uri="{FF2B5EF4-FFF2-40B4-BE49-F238E27FC236}">
                <a16:creationId xmlns:a16="http://schemas.microsoft.com/office/drawing/2014/main" id="{35DA30C0-AE11-9E3A-F855-290E171C0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447800"/>
            <a:ext cx="3648075"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3">
            <a:extLst>
              <a:ext uri="{FF2B5EF4-FFF2-40B4-BE49-F238E27FC236}">
                <a16:creationId xmlns:a16="http://schemas.microsoft.com/office/drawing/2014/main" id="{622AC551-E759-6574-153C-E6F3B8C0BD11}"/>
              </a:ext>
            </a:extLst>
          </p:cNvPr>
          <p:cNvSpPr txBox="1">
            <a:spLocks noChangeArrowheads="1"/>
          </p:cNvSpPr>
          <p:nvPr/>
        </p:nvSpPr>
        <p:spPr bwMode="auto">
          <a:xfrm>
            <a:off x="352425" y="1600200"/>
            <a:ext cx="4448175" cy="2195512"/>
          </a:xfrm>
          <a:prstGeom prst="rect">
            <a:avLst/>
          </a:prstGeom>
          <a:noFill/>
          <a:ln w="38100">
            <a:solidFill>
              <a:srgbClr val="BC0049"/>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2500" lnSpcReduction="10000"/>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rgbClr val="B8B8B8"/>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rgbClr val="B8B8B8"/>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rgbClr val="B8B8B8"/>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b="0" dirty="0">
                <a:solidFill>
                  <a:srgbClr val="6A9955"/>
                </a:solidFill>
                <a:effectLst/>
                <a:latin typeface="Consolas" panose="020B0609020204030204" pitchFamily="49" charset="0"/>
              </a:rPr>
              <a:t># add.py</a:t>
            </a:r>
            <a:endParaRPr lang="en-US" sz="1200" b="0" dirty="0">
              <a:solidFill>
                <a:srgbClr val="D4D4D4"/>
              </a:solidFill>
              <a:effectLst/>
              <a:latin typeface="Consolas" panose="020B0609020204030204" pitchFamily="49" charset="0"/>
            </a:endParaRPr>
          </a:p>
          <a:p>
            <a:pPr marL="0" indent="0">
              <a:buNone/>
            </a:pPr>
            <a:r>
              <a:rPr lang="en-US" sz="1200" b="0" dirty="0">
                <a:solidFill>
                  <a:srgbClr val="6A9955"/>
                </a:solidFill>
                <a:effectLst/>
                <a:latin typeface="Consolas" panose="020B0609020204030204" pitchFamily="49" charset="0"/>
              </a:rPr>
              <a:t># Purpose: Add two input numbers, print the results.</a:t>
            </a:r>
            <a:endParaRPr lang="en-US" sz="1200" b="0" dirty="0">
              <a:solidFill>
                <a:srgbClr val="D4D4D4"/>
              </a:solidFill>
              <a:effectLst/>
              <a:latin typeface="Consolas" panose="020B0609020204030204" pitchFamily="49" charset="0"/>
            </a:endParaRPr>
          </a:p>
          <a:p>
            <a:pPr marL="0" indent="0">
              <a:buFont typeface="Arial" panose="020B0604020202020204" pitchFamily="34" charset="0"/>
              <a:buNone/>
            </a:pPr>
            <a:r>
              <a:rPr lang="en-US" sz="1600" dirty="0">
                <a:solidFill>
                  <a:srgbClr val="569CD6"/>
                </a:solidFill>
                <a:latin typeface="Consolas" panose="020B0609020204030204" pitchFamily="49" charset="0"/>
              </a:rPr>
              <a:t>import</a:t>
            </a:r>
            <a:r>
              <a:rPr lang="en-US" sz="1600" dirty="0">
                <a:solidFill>
                  <a:srgbClr val="D4D4D4"/>
                </a:solidFill>
                <a:latin typeface="Consolas" panose="020B0609020204030204" pitchFamily="49" charset="0"/>
              </a:rPr>
              <a:t> sys</a:t>
            </a:r>
          </a:p>
          <a:p>
            <a:pPr marL="0" indent="0">
              <a:buFont typeface="Arial" panose="020B0604020202020204" pitchFamily="34" charset="0"/>
              <a:buNone/>
            </a:pPr>
            <a:br>
              <a:rPr lang="en-US" sz="1600" dirty="0">
                <a:solidFill>
                  <a:srgbClr val="D4D4D4"/>
                </a:solidFill>
                <a:latin typeface="Consolas" panose="020B0609020204030204" pitchFamily="49" charset="0"/>
              </a:rPr>
            </a:br>
            <a:r>
              <a:rPr lang="en-US" sz="1600" dirty="0">
                <a:solidFill>
                  <a:srgbClr val="D4D4D4"/>
                </a:solidFill>
                <a:latin typeface="Consolas" panose="020B0609020204030204" pitchFamily="49" charset="0"/>
              </a:rPr>
              <a:t>a = int(sys.argv[</a:t>
            </a:r>
            <a:r>
              <a:rPr lang="en-US" sz="1600" dirty="0">
                <a:solidFill>
                  <a:srgbClr val="B5CEA8"/>
                </a:solidFill>
                <a:latin typeface="Consolas" panose="020B0609020204030204" pitchFamily="49" charset="0"/>
              </a:rPr>
              <a:t>1</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b = int(sys.argv[</a:t>
            </a:r>
            <a:r>
              <a:rPr lang="en-US" sz="1600" dirty="0">
                <a:solidFill>
                  <a:srgbClr val="B5CEA8"/>
                </a:solidFill>
                <a:latin typeface="Consolas" panose="020B0609020204030204" pitchFamily="49" charset="0"/>
              </a:rPr>
              <a:t>2</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c = a + b</a:t>
            </a:r>
          </a:p>
          <a:p>
            <a:pPr marL="0" indent="0">
              <a:buFont typeface="Arial" panose="020B0604020202020204" pitchFamily="34" charset="0"/>
              <a:buNone/>
            </a:pPr>
            <a:r>
              <a:rPr lang="en-US" sz="1600" dirty="0">
                <a:solidFill>
                  <a:srgbClr val="D4D4D4"/>
                </a:solidFill>
                <a:latin typeface="Consolas" panose="020B0609020204030204" pitchFamily="49" charset="0"/>
              </a:rPr>
              <a:t>print(</a:t>
            </a:r>
            <a:r>
              <a:rPr lang="en-US" sz="1600" dirty="0">
                <a:solidFill>
                  <a:srgbClr val="569CD6"/>
                </a:solidFill>
                <a:latin typeface="Consolas" panose="020B0609020204030204" pitchFamily="49" charset="0"/>
              </a:rPr>
              <a:t>f</a:t>
            </a:r>
            <a:r>
              <a:rPr lang="en-US" sz="1600" dirty="0">
                <a:solidFill>
                  <a:srgbClr val="CE9178"/>
                </a:solidFill>
                <a:latin typeface="Consolas" panose="020B0609020204030204" pitchFamily="49" charset="0"/>
              </a:rPr>
              <a:t>"The sum is </a:t>
            </a:r>
            <a:r>
              <a:rPr lang="en-US" sz="1600" dirty="0">
                <a:solidFill>
                  <a:srgbClr val="D4D4D4"/>
                </a:solidFill>
                <a:latin typeface="Consolas" panose="020B0609020204030204" pitchFamily="49" charset="0"/>
              </a:rPr>
              <a:t>{c}</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a:t>
            </a:r>
          </a:p>
        </p:txBody>
      </p:sp>
      <p:grpSp>
        <p:nvGrpSpPr>
          <p:cNvPr id="8" name="Group 7">
            <a:extLst>
              <a:ext uri="{FF2B5EF4-FFF2-40B4-BE49-F238E27FC236}">
                <a16:creationId xmlns:a16="http://schemas.microsoft.com/office/drawing/2014/main" id="{5A8DA254-40C9-2F73-C4DE-23D1E279A830}"/>
              </a:ext>
            </a:extLst>
          </p:cNvPr>
          <p:cNvGrpSpPr/>
          <p:nvPr/>
        </p:nvGrpSpPr>
        <p:grpSpPr>
          <a:xfrm>
            <a:off x="2057400" y="4037213"/>
            <a:ext cx="7064649" cy="2330023"/>
            <a:chOff x="628650" y="4026327"/>
            <a:chExt cx="7064649" cy="2330023"/>
          </a:xfrm>
        </p:grpSpPr>
        <p:pic>
          <p:nvPicPr>
            <p:cNvPr id="6" name="Picture 5">
              <a:extLst>
                <a:ext uri="{FF2B5EF4-FFF2-40B4-BE49-F238E27FC236}">
                  <a16:creationId xmlns:a16="http://schemas.microsoft.com/office/drawing/2014/main" id="{E301C2D6-5D8F-86FC-A814-F33377C0606F}"/>
                </a:ext>
              </a:extLst>
            </p:cNvPr>
            <p:cNvPicPr>
              <a:picLocks noChangeAspect="1"/>
            </p:cNvPicPr>
            <p:nvPr/>
          </p:nvPicPr>
          <p:blipFill>
            <a:blip r:embed="rId4"/>
            <a:stretch>
              <a:fillRect/>
            </a:stretch>
          </p:blipFill>
          <p:spPr>
            <a:xfrm>
              <a:off x="628650" y="4026327"/>
              <a:ext cx="7064649" cy="2330023"/>
            </a:xfrm>
            <a:prstGeom prst="rect">
              <a:avLst/>
            </a:prstGeom>
            <a:ln>
              <a:noFill/>
            </a:ln>
          </p:spPr>
        </p:pic>
        <p:sp>
          <p:nvSpPr>
            <p:cNvPr id="7" name="Rectangle 6">
              <a:extLst>
                <a:ext uri="{FF2B5EF4-FFF2-40B4-BE49-F238E27FC236}">
                  <a16:creationId xmlns:a16="http://schemas.microsoft.com/office/drawing/2014/main" id="{A5457FCF-E446-F804-AAC7-A14A95E15758}"/>
                </a:ext>
              </a:extLst>
            </p:cNvPr>
            <p:cNvSpPr/>
            <p:nvPr/>
          </p:nvSpPr>
          <p:spPr>
            <a:xfrm>
              <a:off x="4191000" y="4681728"/>
              <a:ext cx="1143000" cy="128016"/>
            </a:xfrm>
            <a:prstGeom prst="rect">
              <a:avLst/>
            </a:prstGeom>
            <a:solidFill>
              <a:srgbClr val="454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0" name="Straight Arrow Connector 9">
            <a:extLst>
              <a:ext uri="{FF2B5EF4-FFF2-40B4-BE49-F238E27FC236}">
                <a16:creationId xmlns:a16="http://schemas.microsoft.com/office/drawing/2014/main" id="{D25D7972-9190-16EC-899A-BE6E5FCA6FC5}"/>
              </a:ext>
            </a:extLst>
          </p:cNvPr>
          <p:cNvCxnSpPr/>
          <p:nvPr/>
        </p:nvCxnSpPr>
        <p:spPr>
          <a:xfrm>
            <a:off x="4953000" y="4751613"/>
            <a:ext cx="3048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18EB23-FA3B-CEA6-86B5-541AE4592120}"/>
              </a:ext>
            </a:extLst>
          </p:cNvPr>
          <p:cNvSpPr txBox="1"/>
          <p:nvPr/>
        </p:nvSpPr>
        <p:spPr>
          <a:xfrm>
            <a:off x="2057400" y="4826072"/>
            <a:ext cx="2044149" cy="646331"/>
          </a:xfrm>
          <a:prstGeom prst="rect">
            <a:avLst/>
          </a:prstGeom>
          <a:noFill/>
        </p:spPr>
        <p:txBody>
          <a:bodyPr wrap="none" rtlCol="0">
            <a:spAutoFit/>
          </a:bodyPr>
          <a:lstStyle/>
          <a:p>
            <a:r>
              <a:rPr lang="en-US" dirty="0">
                <a:solidFill>
                  <a:schemeClr val="accent1"/>
                </a:solidFill>
              </a:rPr>
              <a:t>add.py run/debug </a:t>
            </a:r>
          </a:p>
          <a:p>
            <a:r>
              <a:rPr lang="en-US" dirty="0">
                <a:solidFill>
                  <a:schemeClr val="accent1"/>
                </a:solidFill>
              </a:rPr>
              <a:t>configuration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264C49E-C7D7-B4E7-F756-81E337AF2BB6}"/>
              </a:ext>
            </a:extLst>
          </p:cNvPr>
          <p:cNvSpPr>
            <a:spLocks noGrp="1" noChangeArrowheads="1"/>
          </p:cNvSpPr>
          <p:nvPr>
            <p:ph type="title"/>
          </p:nvPr>
        </p:nvSpPr>
        <p:spPr/>
        <p:txBody>
          <a:bodyPr/>
          <a:lstStyle/>
          <a:p>
            <a:pPr eaLnBrk="1" hangingPunct="1">
              <a:defRPr/>
            </a:pPr>
            <a:r>
              <a:rPr lang="en-US" altLang="en-US" sz="3200" dirty="0"/>
              <a:t>Line by line example questions</a:t>
            </a:r>
          </a:p>
        </p:txBody>
      </p:sp>
      <p:sp>
        <p:nvSpPr>
          <p:cNvPr id="22533" name="Rectangle 3">
            <a:extLst>
              <a:ext uri="{FF2B5EF4-FFF2-40B4-BE49-F238E27FC236}">
                <a16:creationId xmlns:a16="http://schemas.microsoft.com/office/drawing/2014/main" id="{4CD319D6-F3D9-B11C-65C3-DA66B96DEF98}"/>
              </a:ext>
            </a:extLst>
          </p:cNvPr>
          <p:cNvSpPr>
            <a:spLocks noGrp="1" noChangeArrowheads="1"/>
          </p:cNvSpPr>
          <p:nvPr>
            <p:ph idx="1"/>
          </p:nvPr>
        </p:nvSpPr>
        <p:spPr>
          <a:xfrm>
            <a:off x="381000" y="3962400"/>
            <a:ext cx="7886700" cy="2895599"/>
          </a:xfrm>
        </p:spPr>
        <p:txBody>
          <a:bodyPr rtlCol="0">
            <a:normAutofit fontScale="85000" lnSpcReduction="20000"/>
          </a:bodyPr>
          <a:lstStyle/>
          <a:p>
            <a:pPr marL="0" indent="0" eaLnBrk="1" fontAlgn="auto" hangingPunct="1">
              <a:lnSpc>
                <a:spcPct val="80000"/>
              </a:lnSpc>
              <a:spcAft>
                <a:spcPts val="0"/>
              </a:spcAft>
              <a:buNone/>
              <a:defRPr/>
            </a:pPr>
            <a:r>
              <a:rPr lang="en-US" altLang="en-US" sz="2000" dirty="0"/>
              <a:t>What does </a:t>
            </a:r>
            <a:r>
              <a:rPr lang="en-US" altLang="en-US" sz="2000" dirty="0">
                <a:solidFill>
                  <a:srgbClr val="669900"/>
                </a:solidFill>
              </a:rPr>
              <a:t>#</a:t>
            </a:r>
            <a:r>
              <a:rPr lang="en-US" altLang="en-US" sz="2000" dirty="0"/>
              <a:t> mean?</a:t>
            </a:r>
            <a:br>
              <a:rPr lang="en-US" altLang="en-US" sz="2000" dirty="0"/>
            </a:br>
            <a:endParaRPr lang="en-US" altLang="en-US" sz="2000" dirty="0"/>
          </a:p>
          <a:p>
            <a:pPr marL="0" indent="0" eaLnBrk="1" fontAlgn="auto" hangingPunct="1">
              <a:lnSpc>
                <a:spcPct val="80000"/>
              </a:lnSpc>
              <a:spcAft>
                <a:spcPts val="0"/>
              </a:spcAft>
              <a:buNone/>
              <a:defRPr/>
            </a:pPr>
            <a:r>
              <a:rPr lang="en-US" altLang="en-US" sz="2000" dirty="0"/>
              <a:t>What does </a:t>
            </a:r>
            <a:r>
              <a:rPr lang="en-US" sz="2000" dirty="0">
                <a:solidFill>
                  <a:srgbClr val="569CD6"/>
                </a:solidFill>
                <a:latin typeface="Consolas" panose="020B0609020204030204" pitchFamily="49" charset="0"/>
              </a:rPr>
              <a:t>import</a:t>
            </a:r>
            <a:r>
              <a:rPr lang="en-US" altLang="en-US" sz="2000" dirty="0"/>
              <a:t> do?</a:t>
            </a:r>
          </a:p>
          <a:p>
            <a:pPr marL="0" indent="0" eaLnBrk="1" fontAlgn="auto" hangingPunct="1">
              <a:lnSpc>
                <a:spcPct val="80000"/>
              </a:lnSpc>
              <a:spcAft>
                <a:spcPts val="0"/>
              </a:spcAft>
              <a:buNone/>
              <a:defRPr/>
            </a:pPr>
            <a:endParaRPr lang="en-US" altLang="en-US" sz="2000" dirty="0"/>
          </a:p>
          <a:p>
            <a:pPr marL="0" indent="0" eaLnBrk="1" fontAlgn="auto" hangingPunct="1">
              <a:lnSpc>
                <a:spcPct val="80000"/>
              </a:lnSpc>
              <a:spcAft>
                <a:spcPts val="0"/>
              </a:spcAft>
              <a:buNone/>
              <a:defRPr/>
            </a:pPr>
            <a:r>
              <a:rPr lang="en-US" altLang="en-US" sz="2000" dirty="0"/>
              <a:t>What </a:t>
            </a:r>
            <a:r>
              <a:rPr lang="en-US" altLang="en-US" sz="2000" i="1" dirty="0"/>
              <a:t>variables</a:t>
            </a:r>
            <a:r>
              <a:rPr lang="en-US" altLang="en-US" sz="2000" dirty="0"/>
              <a:t> are in this script? </a:t>
            </a:r>
          </a:p>
          <a:p>
            <a:pPr marL="0" indent="0" eaLnBrk="1" fontAlgn="auto" hangingPunct="1">
              <a:lnSpc>
                <a:spcPct val="80000"/>
              </a:lnSpc>
              <a:spcAft>
                <a:spcPts val="0"/>
              </a:spcAft>
              <a:buNone/>
              <a:defRPr/>
            </a:pPr>
            <a:endParaRPr lang="en-US" altLang="en-US" sz="2000" dirty="0"/>
          </a:p>
          <a:p>
            <a:pPr marL="0" indent="0" eaLnBrk="1" fontAlgn="auto" hangingPunct="1">
              <a:lnSpc>
                <a:spcPct val="80000"/>
              </a:lnSpc>
              <a:spcAft>
                <a:spcPts val="0"/>
              </a:spcAft>
              <a:buNone/>
              <a:defRPr/>
            </a:pPr>
            <a:r>
              <a:rPr lang="en-US" altLang="en-US" sz="2000" dirty="0"/>
              <a:t>What do the equals signs do (</a:t>
            </a:r>
            <a:r>
              <a:rPr lang="en-US" sz="2000" dirty="0">
                <a:solidFill>
                  <a:srgbClr val="D4D4D4"/>
                </a:solidFill>
                <a:latin typeface="Consolas" panose="020B0609020204030204" pitchFamily="49" charset="0"/>
              </a:rPr>
              <a:t>=</a:t>
            </a:r>
            <a:r>
              <a:rPr lang="en-US" altLang="en-US" sz="2000" dirty="0"/>
              <a:t>)?</a:t>
            </a:r>
          </a:p>
          <a:p>
            <a:pPr marL="0" indent="0" eaLnBrk="1" fontAlgn="auto" hangingPunct="1">
              <a:lnSpc>
                <a:spcPct val="80000"/>
              </a:lnSpc>
              <a:spcAft>
                <a:spcPts val="0"/>
              </a:spcAft>
              <a:buNone/>
              <a:defRPr/>
            </a:pPr>
            <a:endParaRPr lang="en-US" altLang="en-US" sz="2000" dirty="0">
              <a:latin typeface="Courier New" panose="02070309020205020404" pitchFamily="49" charset="0"/>
              <a:cs typeface="Courier New" panose="02070309020205020404" pitchFamily="49" charset="0"/>
            </a:endParaRPr>
          </a:p>
          <a:p>
            <a:pPr marL="0" indent="0" eaLnBrk="1" fontAlgn="auto" hangingPunct="1">
              <a:lnSpc>
                <a:spcPct val="80000"/>
              </a:lnSpc>
              <a:spcAft>
                <a:spcPts val="0"/>
              </a:spcAft>
              <a:buNone/>
              <a:defRPr/>
            </a:pPr>
            <a:r>
              <a:rPr lang="en-US" altLang="en-US" sz="2000" dirty="0"/>
              <a:t>What does </a:t>
            </a:r>
            <a:r>
              <a:rPr lang="en-US" sz="2000" dirty="0">
                <a:solidFill>
                  <a:srgbClr val="D4D4D4"/>
                </a:solidFill>
                <a:latin typeface="Consolas" panose="020B0609020204030204" pitchFamily="49" charset="0"/>
              </a:rPr>
              <a:t>sys.argv </a:t>
            </a:r>
            <a:r>
              <a:rPr lang="en-US" altLang="en-US" sz="2000" dirty="0"/>
              <a:t>mean?</a:t>
            </a:r>
          </a:p>
          <a:p>
            <a:pPr marL="0" indent="0" eaLnBrk="1" fontAlgn="auto" hangingPunct="1">
              <a:lnSpc>
                <a:spcPct val="80000"/>
              </a:lnSpc>
              <a:spcAft>
                <a:spcPts val="0"/>
              </a:spcAft>
              <a:buNone/>
              <a:defRPr/>
            </a:pPr>
            <a:endParaRPr lang="en-US" altLang="en-US" sz="2000" dirty="0"/>
          </a:p>
          <a:p>
            <a:pPr marL="0" indent="0" eaLnBrk="1" fontAlgn="auto" hangingPunct="1">
              <a:lnSpc>
                <a:spcPct val="80000"/>
              </a:lnSpc>
              <a:spcAft>
                <a:spcPts val="0"/>
              </a:spcAft>
              <a:buNone/>
              <a:defRPr/>
            </a:pPr>
            <a:r>
              <a:rPr lang="en-US" altLang="en-US" sz="2000" dirty="0"/>
              <a:t>What does </a:t>
            </a:r>
            <a:r>
              <a:rPr lang="en-US" sz="2000" dirty="0">
                <a:solidFill>
                  <a:srgbClr val="D4D4D4"/>
                </a:solidFill>
                <a:latin typeface="Consolas" panose="020B0609020204030204" pitchFamily="49" charset="0"/>
              </a:rPr>
              <a:t>int</a:t>
            </a:r>
            <a:r>
              <a:rPr lang="en-US" altLang="en-US" sz="2000" dirty="0"/>
              <a:t> do?</a:t>
            </a:r>
          </a:p>
          <a:p>
            <a:pPr marL="0" indent="0" eaLnBrk="1" fontAlgn="auto" hangingPunct="1">
              <a:lnSpc>
                <a:spcPct val="80000"/>
              </a:lnSpc>
              <a:spcAft>
                <a:spcPts val="0"/>
              </a:spcAft>
              <a:buNone/>
              <a:defRPr/>
            </a:pPr>
            <a:endParaRPr lang="en-US" altLang="en-US" sz="2000" dirty="0"/>
          </a:p>
          <a:p>
            <a:pPr marL="0" indent="0" eaLnBrk="1" fontAlgn="auto" hangingPunct="1">
              <a:lnSpc>
                <a:spcPct val="80000"/>
              </a:lnSpc>
              <a:spcAft>
                <a:spcPts val="0"/>
              </a:spcAft>
              <a:buNone/>
              <a:defRPr/>
            </a:pPr>
            <a:endParaRPr lang="en-US" altLang="en-US" sz="2000" dirty="0"/>
          </a:p>
          <a:p>
            <a:pPr marL="381000" indent="-381000" eaLnBrk="1" fontAlgn="auto" hangingPunct="1">
              <a:lnSpc>
                <a:spcPct val="80000"/>
              </a:lnSpc>
              <a:spcAft>
                <a:spcPts val="0"/>
              </a:spcAft>
              <a:defRPr/>
            </a:pPr>
            <a:endParaRPr lang="en-US" altLang="en-US" sz="2000" dirty="0"/>
          </a:p>
        </p:txBody>
      </p:sp>
      <p:sp>
        <p:nvSpPr>
          <p:cNvPr id="2" name="Rectangle 3">
            <a:extLst>
              <a:ext uri="{FF2B5EF4-FFF2-40B4-BE49-F238E27FC236}">
                <a16:creationId xmlns:a16="http://schemas.microsoft.com/office/drawing/2014/main" id="{622AC551-E759-6574-153C-E6F3B8C0BD11}"/>
              </a:ext>
            </a:extLst>
          </p:cNvPr>
          <p:cNvSpPr txBox="1">
            <a:spLocks noChangeArrowheads="1"/>
          </p:cNvSpPr>
          <p:nvPr/>
        </p:nvSpPr>
        <p:spPr bwMode="auto">
          <a:xfrm>
            <a:off x="352425" y="1600200"/>
            <a:ext cx="4448175" cy="2195512"/>
          </a:xfrm>
          <a:prstGeom prst="rect">
            <a:avLst/>
          </a:prstGeom>
          <a:noFill/>
          <a:ln w="38100">
            <a:solidFill>
              <a:srgbClr val="BC0049"/>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2500" lnSpcReduction="10000"/>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rgbClr val="B8B8B8"/>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rgbClr val="B8B8B8"/>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rgbClr val="B8B8B8"/>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b="0" dirty="0">
                <a:solidFill>
                  <a:srgbClr val="6A9955"/>
                </a:solidFill>
                <a:effectLst/>
                <a:latin typeface="Consolas" panose="020B0609020204030204" pitchFamily="49" charset="0"/>
              </a:rPr>
              <a:t># add.py</a:t>
            </a:r>
            <a:endParaRPr lang="en-US" sz="1200" b="0" dirty="0">
              <a:solidFill>
                <a:srgbClr val="D4D4D4"/>
              </a:solidFill>
              <a:effectLst/>
              <a:latin typeface="Consolas" panose="020B0609020204030204" pitchFamily="49" charset="0"/>
            </a:endParaRPr>
          </a:p>
          <a:p>
            <a:pPr marL="0" indent="0">
              <a:buNone/>
            </a:pPr>
            <a:r>
              <a:rPr lang="en-US" sz="1200" b="0" dirty="0">
                <a:solidFill>
                  <a:srgbClr val="6A9955"/>
                </a:solidFill>
                <a:effectLst/>
                <a:latin typeface="Consolas" panose="020B0609020204030204" pitchFamily="49" charset="0"/>
              </a:rPr>
              <a:t># Purpose: Add two input numbers, print the results.</a:t>
            </a:r>
            <a:endParaRPr lang="en-US" sz="1200" b="0" dirty="0">
              <a:solidFill>
                <a:srgbClr val="D4D4D4"/>
              </a:solidFill>
              <a:effectLst/>
              <a:latin typeface="Consolas" panose="020B0609020204030204" pitchFamily="49" charset="0"/>
            </a:endParaRPr>
          </a:p>
          <a:p>
            <a:pPr marL="0" indent="0">
              <a:buFont typeface="Arial" panose="020B0604020202020204" pitchFamily="34" charset="0"/>
              <a:buNone/>
            </a:pPr>
            <a:r>
              <a:rPr lang="en-US" sz="1600" dirty="0">
                <a:solidFill>
                  <a:srgbClr val="569CD6"/>
                </a:solidFill>
                <a:latin typeface="Consolas" panose="020B0609020204030204" pitchFamily="49" charset="0"/>
              </a:rPr>
              <a:t>import</a:t>
            </a:r>
            <a:r>
              <a:rPr lang="en-US" sz="1600" dirty="0">
                <a:solidFill>
                  <a:srgbClr val="D4D4D4"/>
                </a:solidFill>
                <a:latin typeface="Consolas" panose="020B0609020204030204" pitchFamily="49" charset="0"/>
              </a:rPr>
              <a:t> sys</a:t>
            </a:r>
          </a:p>
          <a:p>
            <a:pPr marL="0" indent="0">
              <a:buFont typeface="Arial" panose="020B0604020202020204" pitchFamily="34" charset="0"/>
              <a:buNone/>
            </a:pPr>
            <a:br>
              <a:rPr lang="en-US" sz="1600" dirty="0">
                <a:solidFill>
                  <a:srgbClr val="D4D4D4"/>
                </a:solidFill>
                <a:latin typeface="Consolas" panose="020B0609020204030204" pitchFamily="49" charset="0"/>
              </a:rPr>
            </a:br>
            <a:r>
              <a:rPr lang="en-US" sz="1600" dirty="0">
                <a:solidFill>
                  <a:srgbClr val="D4D4D4"/>
                </a:solidFill>
                <a:latin typeface="Consolas" panose="020B0609020204030204" pitchFamily="49" charset="0"/>
              </a:rPr>
              <a:t>a = int(sys.argv[</a:t>
            </a:r>
            <a:r>
              <a:rPr lang="en-US" sz="1600" dirty="0">
                <a:solidFill>
                  <a:srgbClr val="B5CEA8"/>
                </a:solidFill>
                <a:latin typeface="Consolas" panose="020B0609020204030204" pitchFamily="49" charset="0"/>
              </a:rPr>
              <a:t>1</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b = int(sys.argv[</a:t>
            </a:r>
            <a:r>
              <a:rPr lang="en-US" sz="1600" dirty="0">
                <a:solidFill>
                  <a:srgbClr val="B5CEA8"/>
                </a:solidFill>
                <a:latin typeface="Consolas" panose="020B0609020204030204" pitchFamily="49" charset="0"/>
              </a:rPr>
              <a:t>2</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c = a + b</a:t>
            </a:r>
          </a:p>
          <a:p>
            <a:pPr marL="0" indent="0">
              <a:buFont typeface="Arial" panose="020B0604020202020204" pitchFamily="34" charset="0"/>
              <a:buNone/>
            </a:pPr>
            <a:r>
              <a:rPr lang="en-US" sz="1600" dirty="0">
                <a:solidFill>
                  <a:srgbClr val="D4D4D4"/>
                </a:solidFill>
                <a:latin typeface="Consolas" panose="020B0609020204030204" pitchFamily="49" charset="0"/>
              </a:rPr>
              <a:t>print(</a:t>
            </a:r>
            <a:r>
              <a:rPr lang="en-US" sz="1600" dirty="0">
                <a:solidFill>
                  <a:srgbClr val="569CD6"/>
                </a:solidFill>
                <a:latin typeface="Consolas" panose="020B0609020204030204" pitchFamily="49" charset="0"/>
              </a:rPr>
              <a:t>f</a:t>
            </a:r>
            <a:r>
              <a:rPr lang="en-US" sz="1600" dirty="0">
                <a:solidFill>
                  <a:srgbClr val="CE9178"/>
                </a:solidFill>
                <a:latin typeface="Consolas" panose="020B0609020204030204" pitchFamily="49" charset="0"/>
              </a:rPr>
              <a:t>"The sum is </a:t>
            </a:r>
            <a:r>
              <a:rPr lang="en-US" sz="1600" dirty="0">
                <a:solidFill>
                  <a:srgbClr val="D4D4D4"/>
                </a:solidFill>
                <a:latin typeface="Consolas" panose="020B0609020204030204" pitchFamily="49" charset="0"/>
              </a:rPr>
              <a:t>{c}</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730380687"/>
      </p:ext>
    </p:extLst>
  </p:cSld>
  <p:clrMapOvr>
    <a:masterClrMapping/>
  </p:clrMapOvr>
</p:sld>
</file>

<file path=ppt/theme/theme1.xml><?xml version="1.0" encoding="utf-8"?>
<a:theme xmlns:a="http://schemas.openxmlformats.org/drawingml/2006/main" name="Office Theme">
  <a:themeElements>
    <a:clrScheme name="Dark Gray Background">
      <a:dk1>
        <a:srgbClr val="404040"/>
      </a:dk1>
      <a:lt1>
        <a:srgbClr val="D9D9D9"/>
      </a:lt1>
      <a:dk2>
        <a:srgbClr val="4A452A"/>
      </a:dk2>
      <a:lt2>
        <a:srgbClr val="D9D9FF"/>
      </a:lt2>
      <a:accent1>
        <a:srgbClr val="FF0066"/>
      </a:accent1>
      <a:accent2>
        <a:srgbClr val="FFFF00"/>
      </a:accent2>
      <a:accent3>
        <a:srgbClr val="9BBB59"/>
      </a:accent3>
      <a:accent4>
        <a:srgbClr val="8064A2"/>
      </a:accent4>
      <a:accent5>
        <a:srgbClr val="4BACC6"/>
      </a:accent5>
      <a:accent6>
        <a:srgbClr val="F79646"/>
      </a:accent6>
      <a:hlink>
        <a:srgbClr val="548DD4"/>
      </a:hlink>
      <a:folHlink>
        <a:srgbClr val="C6D9F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A4CFCC2C4B8A04D8365FF380D80C6F8" ma:contentTypeVersion="2" ma:contentTypeDescription="Create a new document." ma:contentTypeScope="" ma:versionID="40dd1d9c74c9cead38290d97c070f57e">
  <xsd:schema xmlns:xsd="http://www.w3.org/2001/XMLSchema" xmlns:xs="http://www.w3.org/2001/XMLSchema" xmlns:p="http://schemas.microsoft.com/office/2006/metadata/properties" xmlns:ns3="98953c36-47f9-4038-aad2-41074b9cf7cc" targetNamespace="http://schemas.microsoft.com/office/2006/metadata/properties" ma:root="true" ma:fieldsID="54f2d79b10e2e6fdc7e293772c30335e" ns3:_="">
    <xsd:import namespace="98953c36-47f9-4038-aad2-41074b9cf7cc"/>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953c36-47f9-4038-aad2-41074b9cf7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ACF4883-45A5-4FAA-87D6-B6A0F0A5FC92}">
  <ds:schemaRefs>
    <ds:schemaRef ds:uri="98953c36-47f9-4038-aad2-41074b9cf7c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DF11D9D-BA29-4BA4-B1EB-903B5B7C886B}">
  <ds:schemaRefs>
    <ds:schemaRef ds:uri="http://schemas.microsoft.com/sharepoint/v3/contenttype/forms"/>
  </ds:schemaRefs>
</ds:datastoreItem>
</file>

<file path=customXml/itemProps3.xml><?xml version="1.0" encoding="utf-8"?>
<ds:datastoreItem xmlns:ds="http://schemas.openxmlformats.org/officeDocument/2006/customXml" ds:itemID="{D2E42408-0A53-4367-B850-2D14846A596C}">
  <ds:schemaRef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purl.org/dc/terms/"/>
    <ds:schemaRef ds:uri="http://www.w3.org/XML/1998/namespace"/>
    <ds:schemaRef ds:uri="98953c36-47f9-4038-aad2-41074b9cf7cc"/>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40619</TotalTime>
  <Words>5309</Words>
  <Application>Microsoft Office PowerPoint</Application>
  <PresentationFormat>On-screen Show (4:3)</PresentationFormat>
  <Paragraphs>758</Paragraphs>
  <Slides>65</Slides>
  <Notes>52</Notes>
  <HiddenSlides>4</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65</vt:i4>
      </vt:variant>
    </vt:vector>
  </HeadingPairs>
  <TitlesOfParts>
    <vt:vector size="77" baseType="lpstr">
      <vt:lpstr>Comic Sans MS</vt:lpstr>
      <vt:lpstr>Courier New</vt:lpstr>
      <vt:lpstr>JetBrains Mono</vt:lpstr>
      <vt:lpstr>Calibri Light</vt:lpstr>
      <vt:lpstr>Lucida Grande</vt:lpstr>
      <vt:lpstr>Calibri</vt:lpstr>
      <vt:lpstr>Consolas</vt:lpstr>
      <vt:lpstr>sohne</vt:lpstr>
      <vt:lpstr>Roboto</vt:lpstr>
      <vt:lpstr>Arial</vt:lpstr>
      <vt:lpstr>Wingdings</vt:lpstr>
      <vt:lpstr>Office Theme</vt:lpstr>
      <vt:lpstr>Beginning Python</vt:lpstr>
      <vt:lpstr>Where to write code?</vt:lpstr>
      <vt:lpstr>ArcGIS Pro Python window</vt:lpstr>
      <vt:lpstr>PythonWin</vt:lpstr>
      <vt:lpstr>PythonWin Interface</vt:lpstr>
      <vt:lpstr>PythonWin standard toolbar</vt:lpstr>
      <vt:lpstr>PowerPoint Presentation</vt:lpstr>
      <vt:lpstr>Passing arguments into a script</vt:lpstr>
      <vt:lpstr>Line by line example questions</vt:lpstr>
      <vt:lpstr>Line by line example answers</vt:lpstr>
      <vt:lpstr>Hands on: Run add.py in PyCharm</vt:lpstr>
      <vt:lpstr>Demo: Passing input into a script</vt:lpstr>
      <vt:lpstr>Meaning of the plus sign (+)</vt:lpstr>
      <vt:lpstr>Passing in numbers</vt:lpstr>
      <vt:lpstr>Passing in floating point numbers</vt:lpstr>
      <vt:lpstr>PowerPoint Presentation</vt:lpstr>
      <vt:lpstr>PowerPoint Presentation</vt:lpstr>
      <vt:lpstr>Start with an inventory</vt:lpstr>
      <vt:lpstr>Python components</vt:lpstr>
      <vt:lpstr>Hands on: Run add.py in PythonWin</vt:lpstr>
      <vt:lpstr>Commenting code</vt:lpstr>
      <vt:lpstr>Basic building blocks</vt:lpstr>
      <vt:lpstr>Variable naming rules</vt:lpstr>
      <vt:lpstr>Variable naming conventions</vt:lpstr>
      <vt:lpstr>Variable naming advise</vt:lpstr>
      <vt:lpstr>Python Objects</vt:lpstr>
      <vt:lpstr>PowerPoint Presentation</vt:lpstr>
      <vt:lpstr>PowerPoint Presentation</vt:lpstr>
      <vt:lpstr>Python Keywords</vt:lpstr>
      <vt:lpstr>Built-ins exceptions</vt:lpstr>
      <vt:lpstr>Built-in constants</vt:lpstr>
      <vt:lpstr>Built-in modules (a.k.a) Standard modules</vt:lpstr>
      <vt:lpstr>Standard module examples</vt:lpstr>
      <vt:lpstr>PowerPoint Presentation</vt:lpstr>
      <vt:lpstr>PowerPoint Presentation</vt:lpstr>
      <vt:lpstr>PowerPoint Presentation</vt:lpstr>
      <vt:lpstr>Python built-in Functions</vt:lpstr>
      <vt:lpstr>Function terminology</vt:lpstr>
      <vt:lpstr>Return value</vt:lpstr>
      <vt:lpstr>The help function</vt:lpstr>
      <vt:lpstr>Signature</vt:lpstr>
      <vt:lpstr>Parameter vs. argument</vt:lpstr>
      <vt:lpstr>PowerPoint Presentation</vt:lpstr>
      <vt:lpstr>PowerPoint Presentation</vt:lpstr>
      <vt:lpstr>PowerPoint Presentation</vt:lpstr>
      <vt:lpstr>How to read the graphs</vt:lpstr>
      <vt:lpstr>PowerPoint Presentation</vt:lpstr>
      <vt:lpstr>Similarity</vt:lpstr>
      <vt:lpstr>Python and Gestalt</vt:lpstr>
      <vt:lpstr>Python controls grouping with indentation</vt:lpstr>
      <vt:lpstr>"Block of code"</vt:lpstr>
      <vt:lpstr>Block of code indented to the same level</vt:lpstr>
      <vt:lpstr>Indentation guides</vt:lpstr>
      <vt:lpstr>Indentation is meaningful</vt:lpstr>
      <vt:lpstr>Indentation groups code</vt:lpstr>
      <vt:lpstr>Dedent code outside the block</vt:lpstr>
      <vt:lpstr>What you should know</vt:lpstr>
      <vt:lpstr>PowerPoint Presentation</vt:lpstr>
      <vt:lpstr>What you should know</vt:lpstr>
      <vt:lpstr>PowerPoint Presentation</vt:lpstr>
      <vt:lpstr>Appendix slides</vt:lpstr>
      <vt:lpstr>In class: tryMe</vt:lpstr>
      <vt:lpstr>‘tryMe’ take home lessons</vt:lpstr>
      <vt:lpstr>PowerPoint Presentation</vt:lpstr>
      <vt:lpstr>What do you see?</vt:lpstr>
    </vt:vector>
  </TitlesOfParts>
  <Company>San Diego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Geoprocessing using Python</dc:title>
  <dc:creator>piotr</dc:creator>
  <cp:lastModifiedBy>Laura Gray Tateosian</cp:lastModifiedBy>
  <cp:revision>313</cp:revision>
  <cp:lastPrinted>2013-12-09T00:33:05Z</cp:lastPrinted>
  <dcterms:created xsi:type="dcterms:W3CDTF">2004-10-22T02:24:14Z</dcterms:created>
  <dcterms:modified xsi:type="dcterms:W3CDTF">2023-01-09T20:55:04Z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0x0101000A4CFCC2C4B8A04D8365FF380D80C6F8</vt:lpwstr>
  </property>
</Properties>
</file>